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68" r:id="rId4"/>
    <p:sldId id="258" r:id="rId5"/>
    <p:sldId id="257" r:id="rId6"/>
    <p:sldId id="259" r:id="rId7"/>
    <p:sldId id="263" r:id="rId8"/>
    <p:sldId id="271" r:id="rId9"/>
    <p:sldId id="261" r:id="rId10"/>
    <p:sldId id="266" r:id="rId11"/>
    <p:sldId id="264" r:id="rId12"/>
    <p:sldId id="272" r:id="rId13"/>
    <p:sldId id="273" r:id="rId14"/>
    <p:sldId id="274" r:id="rId15"/>
    <p:sldId id="275" r:id="rId16"/>
    <p:sldId id="276"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1455" autoAdjust="0"/>
  </p:normalViewPr>
  <p:slideViewPr>
    <p:cSldViewPr>
      <p:cViewPr varScale="1">
        <p:scale>
          <a:sx n="73" d="100"/>
          <a:sy n="73" d="100"/>
        </p:scale>
        <p:origin x="13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6F1C2-E0B9-4DAE-B4E6-DFA8F6505B0E}" type="datetimeFigureOut">
              <a:rPr lang="en-GB" smtClean="0"/>
              <a:t>06/12/2023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0CFAD-AC3D-4CEA-B8E2-D877434C5D4B}" type="slidenum">
              <a:rPr lang="en-GB" smtClean="0"/>
              <a:t>‹#›</a:t>
            </a:fld>
            <a:endParaRPr lang="en-GB" dirty="0"/>
          </a:p>
        </p:txBody>
      </p:sp>
    </p:spTree>
    <p:extLst>
      <p:ext uri="{BB962C8B-B14F-4D97-AF65-F5344CB8AC3E}">
        <p14:creationId xmlns:p14="http://schemas.microsoft.com/office/powerpoint/2010/main" val="196888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40CFAD-AC3D-4CEA-B8E2-D877434C5D4B}" type="slidenum">
              <a:rPr lang="en-GB" smtClean="0"/>
              <a:t>9</a:t>
            </a:fld>
            <a:endParaRPr lang="en-GB"/>
          </a:p>
        </p:txBody>
      </p:sp>
    </p:spTree>
    <p:extLst>
      <p:ext uri="{BB962C8B-B14F-4D97-AF65-F5344CB8AC3E}">
        <p14:creationId xmlns:p14="http://schemas.microsoft.com/office/powerpoint/2010/main" val="195855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311075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275124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405872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3435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0156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421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932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4057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4942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517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11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1817911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3455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5461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322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279078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12423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214873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421535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15620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109341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66266-6970-46BF-9884-25EFCA62F063}" type="datetimeFigureOut">
              <a:rPr lang="en-GB" smtClean="0"/>
              <a:t>06/12/2023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C32A07-A76C-42D2-BE31-6603E5817A0D}" type="slidenum">
              <a:rPr lang="en-GB" smtClean="0"/>
              <a:t>‹#›</a:t>
            </a:fld>
            <a:endParaRPr lang="en-GB" dirty="0"/>
          </a:p>
        </p:txBody>
      </p:sp>
    </p:spTree>
    <p:extLst>
      <p:ext uri="{BB962C8B-B14F-4D97-AF65-F5344CB8AC3E}">
        <p14:creationId xmlns:p14="http://schemas.microsoft.com/office/powerpoint/2010/main" val="275877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266-6970-46BF-9884-25EFCA62F063}" type="datetimeFigureOut">
              <a:rPr lang="en-GB" smtClean="0"/>
              <a:t>06/12/2023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32A07-A76C-42D2-BE31-6603E5817A0D}" type="slidenum">
              <a:rPr lang="en-GB" smtClean="0"/>
              <a:t>‹#›</a:t>
            </a:fld>
            <a:endParaRPr lang="en-GB" dirty="0"/>
          </a:p>
        </p:txBody>
      </p:sp>
    </p:spTree>
    <p:extLst>
      <p:ext uri="{BB962C8B-B14F-4D97-AF65-F5344CB8AC3E}">
        <p14:creationId xmlns:p14="http://schemas.microsoft.com/office/powerpoint/2010/main" val="285427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92588-9C2F-42FD-A035-FFDD0535844A}" type="datetimeFigureOut">
              <a:rPr lang="en-US" smtClean="0">
                <a:solidFill>
                  <a:prstClr val="black">
                    <a:tint val="75000"/>
                  </a:prstClr>
                </a:solidFill>
              </a:rPr>
              <a:pPr/>
              <a:t>12/6/2023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08689-1A61-4850-B9D1-50DCD128EC1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019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birmingham.gov.uk/downloads/file/8190/ehc_pathway_revised_130815" TargetMode="External"/><Relationship Id="rId3" Type="http://schemas.openxmlformats.org/officeDocument/2006/relationships/hyperlink" Target="https://www.localofferbirmingham.co.uk/" TargetMode="External"/><Relationship Id="rId7"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www.birmingham.gov.uk/info/50034/birminghams_local_offer_send/1421/special_educational_needs_code_of_practice" TargetMode="External"/><Relationship Id="rId5" Type="http://schemas.openxmlformats.org/officeDocument/2006/relationships/hyperlink" Target="https://www.gov.uk/government/uploads/system/uploads/attachment_data/file/398815/SEND_Code_of_Practice_January_2015.pdf" TargetMode="External"/><Relationship Id="rId4" Type="http://schemas.openxmlformats.org/officeDocument/2006/relationships/hyperlink" Target="https://birmingham.connecttosupport.org/s4s/WhereILive/Council?pageId=3859&amp;lockLA=True" TargetMode="Externa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9"/>
            <a:ext cx="8208912" cy="1584175"/>
          </a:xfrm>
          <a:solidFill>
            <a:schemeClr val="accent1">
              <a:lumMod val="40000"/>
              <a:lumOff val="60000"/>
            </a:schemeClr>
          </a:solidFill>
        </p:spPr>
        <p:txBody>
          <a:bodyPr>
            <a:noAutofit/>
          </a:bodyPr>
          <a:lstStyle/>
          <a:p>
            <a:r>
              <a:rPr lang="en-GB" sz="2000" i="1" dirty="0" smtClean="0">
                <a:latin typeface="Century Gothic" pitchFamily="34" charset="0"/>
              </a:rPr>
              <a:t>What can I expect from</a:t>
            </a:r>
            <a:br>
              <a:rPr lang="en-GB" sz="2000" i="1" dirty="0" smtClean="0">
                <a:latin typeface="Century Gothic" pitchFamily="34" charset="0"/>
              </a:rPr>
            </a:br>
            <a:r>
              <a:rPr lang="en-GB" sz="2000" i="1" dirty="0" smtClean="0">
                <a:latin typeface="Century Gothic" pitchFamily="34" charset="0"/>
              </a:rPr>
              <a:t> </a:t>
            </a:r>
            <a:br>
              <a:rPr lang="en-GB" sz="2000" i="1" dirty="0" smtClean="0">
                <a:latin typeface="Century Gothic" pitchFamily="34" charset="0"/>
              </a:rPr>
            </a:br>
            <a:r>
              <a:rPr lang="en-GB" sz="2000" b="1" i="1" dirty="0" smtClean="0">
                <a:latin typeface="Century Gothic" pitchFamily="34" charset="0"/>
              </a:rPr>
              <a:t/>
            </a:r>
            <a:br>
              <a:rPr lang="en-GB" sz="2000" b="1" i="1" dirty="0" smtClean="0">
                <a:latin typeface="Century Gothic" pitchFamily="34" charset="0"/>
              </a:rPr>
            </a:br>
            <a:r>
              <a:rPr lang="en-GB" sz="2000" i="1" dirty="0" smtClean="0">
                <a:latin typeface="Century Gothic" pitchFamily="34" charset="0"/>
              </a:rPr>
              <a:t>if my child has Special Educational Needs?</a:t>
            </a:r>
            <a:endParaRPr lang="en-GB" sz="2000" i="1" dirty="0">
              <a:latin typeface="Century Gothic" pitchFamily="34" charset="0"/>
            </a:endParaRPr>
          </a:p>
        </p:txBody>
      </p:sp>
      <p:sp>
        <p:nvSpPr>
          <p:cNvPr id="4" name="Rectangle 3"/>
          <p:cNvSpPr/>
          <p:nvPr/>
        </p:nvSpPr>
        <p:spPr>
          <a:xfrm>
            <a:off x="503249" y="1954165"/>
            <a:ext cx="8208912" cy="4616648"/>
          </a:xfrm>
          <a:prstGeom prst="rect">
            <a:avLst/>
          </a:prstGeom>
          <a:solidFill>
            <a:schemeClr val="accent1">
              <a:lumMod val="75000"/>
            </a:schemeClr>
          </a:solidFill>
        </p:spPr>
        <p:txBody>
          <a:bodyPr wrap="square">
            <a:spAutoFit/>
          </a:bodyPr>
          <a:lstStyle/>
          <a:p>
            <a:pPr algn="ctr"/>
            <a:r>
              <a:rPr lang="en-GB" sz="2400" dirty="0" smtClean="0">
                <a:latin typeface="Century Gothic" pitchFamily="34" charset="0"/>
              </a:rPr>
              <a:t>We will make sure your child is safe and happy </a:t>
            </a:r>
          </a:p>
          <a:p>
            <a:pPr algn="ctr"/>
            <a:endParaRPr lang="en-GB" sz="2400" dirty="0" smtClean="0">
              <a:latin typeface="Century Gothic" pitchFamily="34" charset="0"/>
            </a:endParaRPr>
          </a:p>
          <a:p>
            <a:pPr algn="ctr"/>
            <a:r>
              <a:rPr lang="en-GB" sz="2400" dirty="0" smtClean="0">
                <a:latin typeface="Century Gothic" pitchFamily="34" charset="0"/>
              </a:rPr>
              <a:t>Have open and honest communication</a:t>
            </a:r>
          </a:p>
          <a:p>
            <a:pPr algn="ctr"/>
            <a:endParaRPr lang="en-GB" sz="2400" dirty="0" smtClean="0">
              <a:latin typeface="Century Gothic" pitchFamily="34" charset="0"/>
            </a:endParaRPr>
          </a:p>
          <a:p>
            <a:pPr algn="ctr"/>
            <a:r>
              <a:rPr lang="en-GB" sz="2400" dirty="0" smtClean="0">
                <a:latin typeface="Century Gothic" pitchFamily="34" charset="0"/>
              </a:rPr>
              <a:t>Appropriate and effective teaching and learning</a:t>
            </a:r>
          </a:p>
          <a:p>
            <a:pPr algn="ctr"/>
            <a:endParaRPr lang="en-GB" sz="2400" dirty="0" smtClean="0">
              <a:latin typeface="Century Gothic" pitchFamily="34" charset="0"/>
            </a:endParaRPr>
          </a:p>
          <a:p>
            <a:pPr algn="ctr"/>
            <a:r>
              <a:rPr lang="en-GB" sz="2400" dirty="0" smtClean="0">
                <a:latin typeface="Century Gothic" pitchFamily="34" charset="0"/>
              </a:rPr>
              <a:t>A Partnership </a:t>
            </a:r>
            <a:r>
              <a:rPr lang="en-GB" sz="2400" dirty="0">
                <a:latin typeface="Century Gothic" pitchFamily="34" charset="0"/>
              </a:rPr>
              <a:t>A</a:t>
            </a:r>
            <a:r>
              <a:rPr lang="en-GB" sz="2400" dirty="0" smtClean="0">
                <a:latin typeface="Century Gothic" pitchFamily="34" charset="0"/>
              </a:rPr>
              <a:t>pproach</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pic>
        <p:nvPicPr>
          <p:cNvPr id="1026" name="Picture 2" descr="R:\Publicity\Logos\Logo 08 transparent background.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512" y="188641"/>
            <a:ext cx="936104" cy="8677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loomsbury-Nursery-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3230" y="733469"/>
            <a:ext cx="1917539" cy="6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9288" r="2750" b="12185"/>
          <a:stretch/>
        </p:blipFill>
        <p:spPr>
          <a:xfrm>
            <a:off x="3457366" y="4906834"/>
            <a:ext cx="2448272" cy="155056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2295" t="48599" r="20076"/>
          <a:stretch/>
        </p:blipFill>
        <p:spPr>
          <a:xfrm>
            <a:off x="6016898" y="4906834"/>
            <a:ext cx="2556582" cy="155129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088" y="4906834"/>
            <a:ext cx="2759018" cy="1551297"/>
          </a:xfrm>
          <a:prstGeom prst="rect">
            <a:avLst/>
          </a:prstGeom>
        </p:spPr>
      </p:pic>
    </p:spTree>
    <p:extLst>
      <p:ext uri="{BB962C8B-B14F-4D97-AF65-F5344CB8AC3E}">
        <p14:creationId xmlns:p14="http://schemas.microsoft.com/office/powerpoint/2010/main" val="339192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M_1763"/>
          <p:cNvPicPr/>
          <p:nvPr/>
        </p:nvPicPr>
        <p:blipFill>
          <a:blip r:embed="rId2" cstate="print">
            <a:duotone>
              <a:schemeClr val="bg2">
                <a:shade val="45000"/>
                <a:satMod val="135000"/>
              </a:schemeClr>
              <a:prstClr val="white"/>
            </a:duotone>
          </a:blip>
          <a:srcRect l="21117"/>
          <a:stretch>
            <a:fillRect/>
          </a:stretch>
        </p:blipFill>
        <p:spPr bwMode="auto">
          <a:xfrm>
            <a:off x="-36004" y="0"/>
            <a:ext cx="9144000" cy="6858000"/>
          </a:xfrm>
          <a:prstGeom prst="rect">
            <a:avLst/>
          </a:prstGeom>
          <a:noFill/>
          <a:ln w="9525" algn="in">
            <a:noFill/>
            <a:miter lim="800000"/>
            <a:headEnd/>
            <a:tailEnd/>
          </a:ln>
          <a:effectLst/>
        </p:spPr>
      </p:pic>
      <p:sp>
        <p:nvSpPr>
          <p:cNvPr id="2" name="Title 1"/>
          <p:cNvSpPr>
            <a:spLocks noGrp="1"/>
          </p:cNvSpPr>
          <p:nvPr>
            <p:ph type="title"/>
          </p:nvPr>
        </p:nvSpPr>
        <p:spPr/>
        <p:txBody>
          <a:bodyPr>
            <a:normAutofit fontScale="90000"/>
          </a:bodyPr>
          <a:lstStyle/>
          <a:p>
            <a:r>
              <a:rPr lang="en-GB" b="1" dirty="0"/>
              <a:t>A </a:t>
            </a:r>
            <a:r>
              <a:rPr lang="en-GB" b="1" dirty="0" smtClean="0"/>
              <a:t>Partnership Approach </a:t>
            </a:r>
            <a:r>
              <a:rPr lang="en-GB" dirty="0"/>
              <a:t/>
            </a:r>
            <a:br>
              <a:rPr lang="en-GB" dirty="0"/>
            </a:br>
            <a:endParaRPr lang="en-GB" dirty="0"/>
          </a:p>
        </p:txBody>
      </p:sp>
      <p:sp>
        <p:nvSpPr>
          <p:cNvPr id="3" name="Content Placeholder 2"/>
          <p:cNvSpPr>
            <a:spLocks noGrp="1"/>
          </p:cNvSpPr>
          <p:nvPr>
            <p:ph idx="1"/>
          </p:nvPr>
        </p:nvSpPr>
        <p:spPr>
          <a:xfrm>
            <a:off x="467544" y="908721"/>
            <a:ext cx="8136904" cy="864096"/>
          </a:xfrm>
          <a:solidFill>
            <a:schemeClr val="tx2">
              <a:lumMod val="20000"/>
              <a:lumOff val="80000"/>
            </a:schemeClr>
          </a:solidFill>
        </p:spPr>
        <p:txBody>
          <a:bodyPr>
            <a:normAutofit fontScale="85000" lnSpcReduction="10000"/>
          </a:bodyPr>
          <a:lstStyle/>
          <a:p>
            <a:pPr marL="0" indent="0" algn="just">
              <a:buNone/>
            </a:pPr>
            <a:r>
              <a:rPr lang="en-GB" sz="1700" dirty="0" smtClean="0">
                <a:latin typeface="Century Gothic" pitchFamily="34" charset="0"/>
              </a:rPr>
              <a:t>Bloomsbury Nursery School </a:t>
            </a:r>
            <a:r>
              <a:rPr lang="en-GB" sz="1700" dirty="0">
                <a:latin typeface="Century Gothic" pitchFamily="34" charset="0"/>
              </a:rPr>
              <a:t>works with outside agencies who can provide </a:t>
            </a:r>
            <a:r>
              <a:rPr lang="en-GB" sz="1700" dirty="0" smtClean="0">
                <a:latin typeface="Century Gothic" pitchFamily="34" charset="0"/>
              </a:rPr>
              <a:t>a specialised service, </a:t>
            </a:r>
            <a:r>
              <a:rPr lang="en-GB" sz="1700" dirty="0">
                <a:latin typeface="Century Gothic" pitchFamily="34" charset="0"/>
              </a:rPr>
              <a:t>to ensure every child has their needs met. We will always talk to you if we feel that your child needs support from an outside agency and we will ask for your permission to involve them. </a:t>
            </a:r>
          </a:p>
        </p:txBody>
      </p:sp>
      <p:sp>
        <p:nvSpPr>
          <p:cNvPr id="4" name="Rectangle 3"/>
          <p:cNvSpPr/>
          <p:nvPr/>
        </p:nvSpPr>
        <p:spPr>
          <a:xfrm>
            <a:off x="467544" y="1844824"/>
            <a:ext cx="3960440" cy="646331"/>
          </a:xfrm>
          <a:prstGeom prst="rect">
            <a:avLst/>
          </a:prstGeom>
          <a:solidFill>
            <a:schemeClr val="accent1">
              <a:lumMod val="60000"/>
              <a:lumOff val="40000"/>
            </a:schemeClr>
          </a:solidFill>
        </p:spPr>
        <p:txBody>
          <a:bodyPr wrap="square">
            <a:spAutoFit/>
          </a:bodyPr>
          <a:lstStyle/>
          <a:p>
            <a:r>
              <a:rPr lang="en-GB" sz="1200" b="1" dirty="0" smtClean="0">
                <a:latin typeface="Century Gothic" pitchFamily="34" charset="0"/>
              </a:rPr>
              <a:t>Educational </a:t>
            </a:r>
            <a:r>
              <a:rPr lang="en-GB" sz="1200" b="1" dirty="0">
                <a:latin typeface="Century Gothic" pitchFamily="34" charset="0"/>
              </a:rPr>
              <a:t>Psychologist (EP) </a:t>
            </a:r>
            <a:endParaRPr lang="en-GB" sz="1200" dirty="0">
              <a:latin typeface="Century Gothic" pitchFamily="34" charset="0"/>
            </a:endParaRPr>
          </a:p>
          <a:p>
            <a:r>
              <a:rPr lang="en-GB" sz="1200" dirty="0">
                <a:latin typeface="Century Gothic" pitchFamily="34" charset="0"/>
              </a:rPr>
              <a:t>Supports children who have social, mental or emotional needs, or other complex needs. </a:t>
            </a:r>
            <a:endParaRPr lang="en-GB" sz="1200" b="1" dirty="0">
              <a:latin typeface="Century Gothic" pitchFamily="34" charset="0"/>
            </a:endParaRPr>
          </a:p>
        </p:txBody>
      </p:sp>
      <p:sp>
        <p:nvSpPr>
          <p:cNvPr id="5" name="Rectangle 4"/>
          <p:cNvSpPr/>
          <p:nvPr/>
        </p:nvSpPr>
        <p:spPr>
          <a:xfrm>
            <a:off x="467544" y="2658219"/>
            <a:ext cx="8154830" cy="646331"/>
          </a:xfrm>
          <a:prstGeom prst="rect">
            <a:avLst/>
          </a:prstGeom>
          <a:solidFill>
            <a:schemeClr val="accent1">
              <a:lumMod val="60000"/>
              <a:lumOff val="40000"/>
            </a:schemeClr>
          </a:solidFill>
        </p:spPr>
        <p:txBody>
          <a:bodyPr wrap="square">
            <a:spAutoFit/>
          </a:bodyPr>
          <a:lstStyle/>
          <a:p>
            <a:r>
              <a:rPr lang="en-GB" b="1" dirty="0" smtClean="0">
                <a:latin typeface="Century Gothic" pitchFamily="34" charset="0"/>
              </a:rPr>
              <a:t>Speech </a:t>
            </a:r>
            <a:r>
              <a:rPr lang="en-GB" b="1" dirty="0">
                <a:latin typeface="Century Gothic" pitchFamily="34" charset="0"/>
              </a:rPr>
              <a:t>&amp; Language Therapy Service (SALT) </a:t>
            </a:r>
            <a:r>
              <a:rPr lang="en-GB" dirty="0">
                <a:latin typeface="Century Gothic" pitchFamily="34" charset="0"/>
              </a:rPr>
              <a:t>–Support for children with speech and language difficulties. </a:t>
            </a:r>
          </a:p>
        </p:txBody>
      </p:sp>
      <p:sp>
        <p:nvSpPr>
          <p:cNvPr id="6" name="Rectangle 5"/>
          <p:cNvSpPr/>
          <p:nvPr/>
        </p:nvSpPr>
        <p:spPr>
          <a:xfrm>
            <a:off x="5796136" y="5193568"/>
            <a:ext cx="3096344" cy="1446550"/>
          </a:xfrm>
          <a:prstGeom prst="rect">
            <a:avLst/>
          </a:prstGeom>
          <a:solidFill>
            <a:schemeClr val="bg2"/>
          </a:solidFill>
        </p:spPr>
        <p:txBody>
          <a:bodyPr wrap="square">
            <a:spAutoFit/>
          </a:bodyPr>
          <a:lstStyle/>
          <a:p>
            <a:pPr algn="ctr"/>
            <a:r>
              <a:rPr lang="en-GB" b="1" dirty="0" smtClean="0"/>
              <a:t>Health </a:t>
            </a:r>
            <a:r>
              <a:rPr lang="en-GB" b="1" dirty="0"/>
              <a:t>Visitor </a:t>
            </a:r>
            <a:endParaRPr lang="en-GB" b="1" dirty="0" smtClean="0"/>
          </a:p>
          <a:p>
            <a:pPr algn="ctr"/>
            <a:r>
              <a:rPr lang="en-GB" sz="1400" dirty="0" smtClean="0"/>
              <a:t>Support </a:t>
            </a:r>
            <a:r>
              <a:rPr lang="en-GB" sz="1400" dirty="0"/>
              <a:t>for children with </a:t>
            </a:r>
            <a:r>
              <a:rPr lang="en-GB" sz="1400" dirty="0" smtClean="0"/>
              <a:t>development checks, medical </a:t>
            </a:r>
            <a:r>
              <a:rPr lang="en-GB" sz="1400" dirty="0"/>
              <a:t>needs, including where medication is prescribed/required. </a:t>
            </a:r>
          </a:p>
          <a:p>
            <a:pPr algn="ctr"/>
            <a:endParaRPr lang="en-GB" sz="1400" dirty="0" smtClean="0"/>
          </a:p>
          <a:p>
            <a:pPr algn="ctr"/>
            <a:endParaRPr lang="en-GB" sz="1400" dirty="0" smtClean="0"/>
          </a:p>
        </p:txBody>
      </p:sp>
      <p:sp>
        <p:nvSpPr>
          <p:cNvPr id="7" name="Rectangle 6"/>
          <p:cNvSpPr/>
          <p:nvPr/>
        </p:nvSpPr>
        <p:spPr>
          <a:xfrm>
            <a:off x="107504" y="5193569"/>
            <a:ext cx="2952328" cy="1446550"/>
          </a:xfrm>
          <a:prstGeom prst="rect">
            <a:avLst/>
          </a:prstGeom>
          <a:solidFill>
            <a:schemeClr val="accent6">
              <a:lumMod val="20000"/>
              <a:lumOff val="80000"/>
            </a:schemeClr>
          </a:solidFill>
        </p:spPr>
        <p:txBody>
          <a:bodyPr wrap="square">
            <a:spAutoFit/>
          </a:bodyPr>
          <a:lstStyle/>
          <a:p>
            <a:pPr algn="ctr"/>
            <a:r>
              <a:rPr lang="en-GB" b="1" dirty="0" smtClean="0"/>
              <a:t>Occupational </a:t>
            </a:r>
            <a:r>
              <a:rPr lang="en-GB" b="1" dirty="0"/>
              <a:t>Therapy </a:t>
            </a:r>
            <a:endParaRPr lang="en-GB" dirty="0"/>
          </a:p>
          <a:p>
            <a:pPr algn="ctr"/>
            <a:r>
              <a:rPr lang="en-GB" sz="1400" dirty="0"/>
              <a:t>Support for children or young people with physical/sensory issues which impact on their levels of independence and self care </a:t>
            </a:r>
            <a:endParaRPr lang="en-GB" sz="1400" dirty="0" smtClean="0"/>
          </a:p>
          <a:p>
            <a:pPr algn="ctr"/>
            <a:endParaRPr lang="en-GB" sz="1400" dirty="0" smtClean="0"/>
          </a:p>
        </p:txBody>
      </p:sp>
      <p:sp>
        <p:nvSpPr>
          <p:cNvPr id="8" name="Rectangle 7"/>
          <p:cNvSpPr/>
          <p:nvPr/>
        </p:nvSpPr>
        <p:spPr>
          <a:xfrm>
            <a:off x="3059832" y="5193569"/>
            <a:ext cx="2736304" cy="1538883"/>
          </a:xfrm>
          <a:prstGeom prst="rect">
            <a:avLst/>
          </a:prstGeom>
          <a:solidFill>
            <a:schemeClr val="tx2">
              <a:lumMod val="40000"/>
              <a:lumOff val="60000"/>
            </a:schemeClr>
          </a:solidFill>
        </p:spPr>
        <p:txBody>
          <a:bodyPr wrap="square">
            <a:spAutoFit/>
          </a:bodyPr>
          <a:lstStyle/>
          <a:p>
            <a:pPr algn="ctr"/>
            <a:r>
              <a:rPr lang="en-GB" sz="1400" b="1" dirty="0" smtClean="0">
                <a:latin typeface="Century Gothic" pitchFamily="34" charset="0"/>
              </a:rPr>
              <a:t>Family Support Team</a:t>
            </a:r>
          </a:p>
          <a:p>
            <a:pPr algn="ctr"/>
            <a:endParaRPr lang="en-GB" sz="1400" b="1" dirty="0" smtClean="0">
              <a:latin typeface="Century Gothic" pitchFamily="34" charset="0"/>
            </a:endParaRPr>
          </a:p>
          <a:p>
            <a:pPr algn="ctr"/>
            <a:r>
              <a:rPr lang="en-GB" sz="1100" dirty="0" smtClean="0">
                <a:latin typeface="Century Gothic" pitchFamily="34" charset="0"/>
              </a:rPr>
              <a:t>We have access to family support and the team can help you to make a referral if needed. </a:t>
            </a:r>
          </a:p>
          <a:p>
            <a:pPr algn="ctr"/>
            <a:endParaRPr lang="en-GB" sz="1100" dirty="0" smtClean="0">
              <a:latin typeface="Century Gothic" pitchFamily="34" charset="0"/>
            </a:endParaRPr>
          </a:p>
          <a:p>
            <a:pPr algn="ctr"/>
            <a:endParaRPr lang="en-GB" sz="1100" dirty="0">
              <a:latin typeface="Century Gothic" pitchFamily="34" charset="0"/>
            </a:endParaRPr>
          </a:p>
          <a:p>
            <a:pPr algn="ctr"/>
            <a:endParaRPr lang="en-GB" sz="1100" dirty="0">
              <a:latin typeface="Century Gothic" pitchFamily="34" charset="0"/>
            </a:endParaRPr>
          </a:p>
        </p:txBody>
      </p:sp>
      <p:sp>
        <p:nvSpPr>
          <p:cNvPr id="9" name="Rectangle 8"/>
          <p:cNvSpPr/>
          <p:nvPr/>
        </p:nvSpPr>
        <p:spPr>
          <a:xfrm>
            <a:off x="467544" y="3573017"/>
            <a:ext cx="8148394" cy="923330"/>
          </a:xfrm>
          <a:prstGeom prst="rect">
            <a:avLst/>
          </a:prstGeom>
          <a:solidFill>
            <a:schemeClr val="accent1">
              <a:lumMod val="20000"/>
              <a:lumOff val="80000"/>
            </a:schemeClr>
          </a:solidFill>
        </p:spPr>
        <p:txBody>
          <a:bodyPr wrap="square">
            <a:spAutoFit/>
          </a:bodyPr>
          <a:lstStyle/>
          <a:p>
            <a:r>
              <a:rPr lang="en-GB" b="1" dirty="0" smtClean="0">
                <a:latin typeface="Century Gothic" pitchFamily="34" charset="0"/>
              </a:rPr>
              <a:t>Communication </a:t>
            </a:r>
            <a:r>
              <a:rPr lang="en-GB" b="1" dirty="0">
                <a:latin typeface="Century Gothic" pitchFamily="34" charset="0"/>
              </a:rPr>
              <a:t>&amp; Autism Team (CAT) </a:t>
            </a:r>
            <a:r>
              <a:rPr lang="en-GB" dirty="0">
                <a:latin typeface="Century Gothic" pitchFamily="34" charset="0"/>
              </a:rPr>
              <a:t> </a:t>
            </a:r>
            <a:r>
              <a:rPr lang="en-GB" dirty="0" smtClean="0">
                <a:latin typeface="Century Gothic" pitchFamily="34" charset="0"/>
              </a:rPr>
              <a:t>- Supports children, </a:t>
            </a:r>
            <a:r>
              <a:rPr lang="en-GB" dirty="0">
                <a:latin typeface="Century Gothic" pitchFamily="34" charset="0"/>
              </a:rPr>
              <a:t>or young people who are being assessed for, or already have, a diagnosis of Autism </a:t>
            </a:r>
            <a:r>
              <a:rPr lang="en-GB" dirty="0" smtClean="0">
                <a:latin typeface="Century Gothic" pitchFamily="34" charset="0"/>
              </a:rPr>
              <a:t>or social, </a:t>
            </a:r>
            <a:r>
              <a:rPr lang="en-GB" dirty="0">
                <a:latin typeface="Century Gothic" pitchFamily="34" charset="0"/>
              </a:rPr>
              <a:t>communication difficulties</a:t>
            </a:r>
            <a:r>
              <a:rPr lang="en-GB" dirty="0" smtClean="0">
                <a:latin typeface="Century Gothic" pitchFamily="34" charset="0"/>
              </a:rPr>
              <a:t>.</a:t>
            </a:r>
          </a:p>
        </p:txBody>
      </p:sp>
      <p:sp>
        <p:nvSpPr>
          <p:cNvPr id="12" name="Rectangle 11"/>
          <p:cNvSpPr/>
          <p:nvPr/>
        </p:nvSpPr>
        <p:spPr>
          <a:xfrm>
            <a:off x="4492312" y="1844824"/>
            <a:ext cx="4123626" cy="646331"/>
          </a:xfrm>
          <a:prstGeom prst="rect">
            <a:avLst/>
          </a:prstGeom>
          <a:solidFill>
            <a:schemeClr val="tx1">
              <a:lumMod val="50000"/>
              <a:lumOff val="50000"/>
            </a:schemeClr>
          </a:solidFill>
        </p:spPr>
        <p:txBody>
          <a:bodyPr wrap="square">
            <a:spAutoFit/>
          </a:bodyPr>
          <a:lstStyle/>
          <a:p>
            <a:r>
              <a:rPr lang="en-GB" sz="1200" b="1" dirty="0" smtClean="0">
                <a:latin typeface="Century Gothic" pitchFamily="34" charset="0"/>
              </a:rPr>
              <a:t>SENAR – Principal Officer (PO)</a:t>
            </a:r>
            <a:endParaRPr lang="en-GB" sz="1200" dirty="0">
              <a:latin typeface="Century Gothic" pitchFamily="34" charset="0"/>
            </a:endParaRPr>
          </a:p>
          <a:p>
            <a:r>
              <a:rPr lang="en-GB" sz="1200" dirty="0" smtClean="0">
                <a:latin typeface="Century Gothic" pitchFamily="34" charset="0"/>
              </a:rPr>
              <a:t>If your child has an Education and Health Care Plan (EHC) we will work closely with your Principal Officer.  </a:t>
            </a:r>
            <a:endParaRPr lang="en-GB" sz="1200" b="1" dirty="0" smtClean="0">
              <a:latin typeface="Century Gothic" pitchFamily="34" charset="0"/>
            </a:endParaRPr>
          </a:p>
        </p:txBody>
      </p:sp>
      <p:pic>
        <p:nvPicPr>
          <p:cNvPr id="14" name="Picture 13" descr="Bloomsbury-Nurser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32001"/>
            <a:ext cx="1619842" cy="5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95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GB" dirty="0" smtClean="0"/>
              <a:t>Consultation with Parents </a:t>
            </a:r>
            <a:endParaRPr lang="en-GB" dirty="0"/>
          </a:p>
        </p:txBody>
      </p:sp>
      <p:sp>
        <p:nvSpPr>
          <p:cNvPr id="3" name="Content Placeholder 2"/>
          <p:cNvSpPr>
            <a:spLocks noGrp="1"/>
          </p:cNvSpPr>
          <p:nvPr>
            <p:ph idx="1"/>
          </p:nvPr>
        </p:nvSpPr>
        <p:spPr>
          <a:xfrm>
            <a:off x="457200" y="1600200"/>
            <a:ext cx="8147248" cy="4925143"/>
          </a:xfrm>
        </p:spPr>
        <p:txBody>
          <a:bodyPr/>
          <a:lstStyle/>
          <a:p>
            <a:pPr marL="0" indent="0">
              <a:buNone/>
            </a:pPr>
            <a:r>
              <a:rPr lang="en-GB" dirty="0" smtClean="0"/>
              <a:t>Meeting with parents at nursery in July 2022. </a:t>
            </a:r>
          </a:p>
          <a:p>
            <a:pPr marL="0" indent="0">
              <a:buNone/>
            </a:pPr>
            <a:r>
              <a:rPr lang="en-GB" sz="1400" dirty="0" err="1" smtClean="0"/>
              <a:t>SENCo</a:t>
            </a:r>
            <a:r>
              <a:rPr lang="en-GB" sz="1400" dirty="0" smtClean="0"/>
              <a:t> and Keyworkers from both </a:t>
            </a:r>
          </a:p>
          <a:p>
            <a:pPr marL="0" indent="0">
              <a:buNone/>
            </a:pPr>
            <a:r>
              <a:rPr lang="en-GB" sz="1400" dirty="0" smtClean="0"/>
              <a:t>sides of nursery – 2-4 year olds. Met </a:t>
            </a:r>
          </a:p>
          <a:p>
            <a:pPr marL="0" indent="0">
              <a:buNone/>
            </a:pPr>
            <a:r>
              <a:rPr lang="en-GB" sz="1400" dirty="0" smtClean="0"/>
              <a:t>With parents and looked at the report.</a:t>
            </a:r>
          </a:p>
          <a:p>
            <a:pPr marL="0" indent="0">
              <a:buNone/>
            </a:pPr>
            <a:r>
              <a:rPr lang="en-GB" sz="1400" dirty="0" smtClean="0"/>
              <a:t>They shared what has been helpful and </a:t>
            </a:r>
          </a:p>
          <a:p>
            <a:pPr marL="0" indent="0">
              <a:buNone/>
            </a:pPr>
            <a:r>
              <a:rPr lang="en-GB" sz="1400" dirty="0" smtClean="0"/>
              <a:t>How to make the process clearer for </a:t>
            </a:r>
          </a:p>
          <a:p>
            <a:pPr marL="0" indent="0">
              <a:buNone/>
            </a:pPr>
            <a:r>
              <a:rPr lang="en-GB" sz="1400" dirty="0" smtClean="0"/>
              <a:t>Them. </a:t>
            </a:r>
            <a:endParaRPr lang="en-GB" sz="1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862" b="16141"/>
          <a:stretch/>
        </p:blipFill>
        <p:spPr>
          <a:xfrm>
            <a:off x="6087269" y="4509120"/>
            <a:ext cx="2531773" cy="17281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946" y="4509120"/>
            <a:ext cx="2363755" cy="17728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906" y="4509120"/>
            <a:ext cx="2363755" cy="17728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143481" y="2420888"/>
            <a:ext cx="2459765" cy="184482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1" y="2420887"/>
            <a:ext cx="2459766" cy="1844825"/>
          </a:xfrm>
          <a:prstGeom prst="rect">
            <a:avLst/>
          </a:prstGeom>
        </p:spPr>
      </p:pic>
    </p:spTree>
    <p:extLst>
      <p:ext uri="{BB962C8B-B14F-4D97-AF65-F5344CB8AC3E}">
        <p14:creationId xmlns:p14="http://schemas.microsoft.com/office/powerpoint/2010/main" val="292869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GB" dirty="0" smtClean="0"/>
              <a:t>Comments from Parents</a:t>
            </a:r>
            <a:endParaRPr lang="en-GB" dirty="0"/>
          </a:p>
        </p:txBody>
      </p:sp>
      <p:sp>
        <p:nvSpPr>
          <p:cNvPr id="3" name="Content Placeholder 2"/>
          <p:cNvSpPr>
            <a:spLocks noGrp="1"/>
          </p:cNvSpPr>
          <p:nvPr>
            <p:ph idx="1"/>
          </p:nvPr>
        </p:nvSpPr>
        <p:spPr/>
        <p:txBody>
          <a:bodyPr>
            <a:normAutofit/>
          </a:bodyPr>
          <a:lstStyle/>
          <a:p>
            <a:r>
              <a:rPr lang="en-GB" sz="1600" dirty="0" smtClean="0"/>
              <a:t>A parent shared that she would like reviews of her child’s progress or deterioration every 2 weeks. </a:t>
            </a:r>
          </a:p>
          <a:p>
            <a:r>
              <a:rPr lang="en-GB" sz="1600" dirty="0" smtClean="0"/>
              <a:t>“More coffee mornings with information and possibly a translator.” </a:t>
            </a:r>
          </a:p>
          <a:p>
            <a:r>
              <a:rPr lang="en-GB" sz="1600" dirty="0" smtClean="0"/>
              <a:t>One parent shared “our journey with nursery has been amazing. I have felt very included in decisions made about my child's learning. I would perhaps like a bit more of scheduled meetings (I know this can be difficult).”</a:t>
            </a:r>
          </a:p>
          <a:p>
            <a:r>
              <a:rPr lang="en-GB" sz="1600" dirty="0" smtClean="0"/>
              <a:t>“I have learnt a lot of techniques/ methods of what I know now, so maybe at the start just a workshop with do’s and don’ts etc.”</a:t>
            </a:r>
          </a:p>
          <a:p>
            <a:r>
              <a:rPr lang="en-GB" sz="1600" dirty="0" smtClean="0"/>
              <a:t>I would like to know more about how kids with different languages are supports if they don’t understand English.”</a:t>
            </a:r>
          </a:p>
          <a:p>
            <a:r>
              <a:rPr lang="en-GB" sz="1600" dirty="0" smtClean="0"/>
              <a:t>Looking and reflecting on the Information reports a parents said “I would add more pictures to understand more.”</a:t>
            </a:r>
          </a:p>
          <a:p>
            <a:r>
              <a:rPr lang="en-GB" sz="1600" dirty="0" smtClean="0"/>
              <a:t>Every child is different and has individual needs.  We have parents from all backgrounds and cultures and walks of life.  We should try to be alternative to each need.”</a:t>
            </a:r>
          </a:p>
          <a:p>
            <a:pPr marL="0" indent="0">
              <a:buNone/>
            </a:pPr>
            <a:endParaRPr lang="en-GB" sz="1400" dirty="0"/>
          </a:p>
        </p:txBody>
      </p:sp>
    </p:spTree>
    <p:extLst>
      <p:ext uri="{BB962C8B-B14F-4D97-AF65-F5344CB8AC3E}">
        <p14:creationId xmlns:p14="http://schemas.microsoft.com/office/powerpoint/2010/main" val="77336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Consultation with Parents 2023</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9889" y="1652935"/>
            <a:ext cx="2630421" cy="19728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871634" y="3900719"/>
            <a:ext cx="2628676" cy="1971507"/>
          </a:xfrm>
          <a:prstGeom prst="rect">
            <a:avLst/>
          </a:prstGeom>
        </p:spPr>
      </p:pic>
      <p:sp>
        <p:nvSpPr>
          <p:cNvPr id="7" name="TextBox 6"/>
          <p:cNvSpPr txBox="1"/>
          <p:nvPr/>
        </p:nvSpPr>
        <p:spPr>
          <a:xfrm>
            <a:off x="457200" y="1652935"/>
            <a:ext cx="5194920" cy="5016758"/>
          </a:xfrm>
          <a:prstGeom prst="rect">
            <a:avLst/>
          </a:prstGeom>
          <a:noFill/>
        </p:spPr>
        <p:txBody>
          <a:bodyPr wrap="square" rtlCol="0">
            <a:spAutoFit/>
          </a:bodyPr>
          <a:lstStyle/>
          <a:p>
            <a:r>
              <a:rPr lang="en-GB" sz="1600" dirty="0" smtClean="0">
                <a:latin typeface="Century Gothic" panose="020B0502020202020204" pitchFamily="34" charset="0"/>
              </a:rPr>
              <a:t>Parent Comments – </a:t>
            </a:r>
            <a:r>
              <a:rPr lang="en-GB" sz="1600" b="1" dirty="0" smtClean="0">
                <a:latin typeface="Century Gothic" panose="020B0502020202020204" pitchFamily="34" charset="0"/>
              </a:rPr>
              <a:t>Things we do well</a:t>
            </a:r>
          </a:p>
          <a:p>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smtClean="0">
                <a:latin typeface="Century Gothic" panose="020B0502020202020204" pitchFamily="34" charset="0"/>
              </a:rPr>
              <a:t>This is the first nursery I have been invited into to speak about kids learning and playing</a:t>
            </a:r>
          </a:p>
          <a:p>
            <a:pPr marL="285750" indent="-285750">
              <a:buFont typeface="Arial" panose="020B0604020202020204" pitchFamily="34" charset="0"/>
              <a:buChar char="•"/>
            </a:pPr>
            <a:r>
              <a:rPr lang="en-GB" sz="1600" dirty="0" smtClean="0">
                <a:latin typeface="Century Gothic" panose="020B0502020202020204" pitchFamily="34" charset="0"/>
              </a:rPr>
              <a:t>Extend the school</a:t>
            </a:r>
          </a:p>
          <a:p>
            <a:pPr marL="285750" indent="-285750">
              <a:buFont typeface="Arial" panose="020B0604020202020204" pitchFamily="34" charset="0"/>
              <a:buChar char="•"/>
            </a:pPr>
            <a:r>
              <a:rPr lang="en-GB" sz="1600" dirty="0" smtClean="0">
                <a:latin typeface="Century Gothic" panose="020B0502020202020204" pitchFamily="34" charset="0"/>
              </a:rPr>
              <a:t>Lots of good things happening at nursery</a:t>
            </a:r>
          </a:p>
          <a:p>
            <a:pPr marL="285750" indent="-285750">
              <a:buFont typeface="Arial" panose="020B0604020202020204" pitchFamily="34" charset="0"/>
              <a:buChar char="•"/>
            </a:pPr>
            <a:r>
              <a:rPr lang="en-GB" sz="1600" dirty="0" smtClean="0">
                <a:latin typeface="Century Gothic" panose="020B0502020202020204" pitchFamily="34" charset="0"/>
              </a:rPr>
              <a:t>My child enjoys Forest School and being outside </a:t>
            </a:r>
          </a:p>
          <a:p>
            <a:pPr marL="285750" indent="-285750">
              <a:buFont typeface="Arial" panose="020B0604020202020204" pitchFamily="34" charset="0"/>
              <a:buChar char="•"/>
            </a:pPr>
            <a:r>
              <a:rPr lang="en-GB" sz="1600" dirty="0" smtClean="0">
                <a:latin typeface="Century Gothic" panose="020B0502020202020204" pitchFamily="34" charset="0"/>
              </a:rPr>
              <a:t>I like the open plan environment – my child can be free</a:t>
            </a:r>
          </a:p>
          <a:p>
            <a:pPr marL="285750" indent="-285750">
              <a:buFont typeface="Arial" panose="020B0604020202020204" pitchFamily="34" charset="0"/>
              <a:buChar char="•"/>
            </a:pPr>
            <a:r>
              <a:rPr lang="en-GB" sz="1600" dirty="0" smtClean="0">
                <a:latin typeface="Century Gothic" panose="020B0502020202020204" pitchFamily="34" charset="0"/>
              </a:rPr>
              <a:t>My child enjoys learning through music and learning in play.</a:t>
            </a:r>
          </a:p>
          <a:p>
            <a:pPr marL="285750" indent="-285750">
              <a:buFont typeface="Arial" panose="020B0604020202020204" pitchFamily="34" charset="0"/>
              <a:buChar char="•"/>
            </a:pPr>
            <a:r>
              <a:rPr lang="en-GB" sz="1600" dirty="0" smtClean="0">
                <a:latin typeface="Century Gothic" panose="020B0502020202020204" pitchFamily="34" charset="0"/>
              </a:rPr>
              <a:t>I think its good that we celebrate all of the religion's</a:t>
            </a:r>
          </a:p>
          <a:p>
            <a:pPr marL="285750" indent="-285750">
              <a:buFont typeface="Arial" panose="020B0604020202020204" pitchFamily="34" charset="0"/>
              <a:buChar char="•"/>
            </a:pPr>
            <a:r>
              <a:rPr lang="en-GB" sz="1600" dirty="0">
                <a:latin typeface="Century Gothic" panose="020B0502020202020204" pitchFamily="34" charset="0"/>
              </a:rPr>
              <a:t>I am happy with everything, the teachers, all the support they give to our kids – Thank you very much</a:t>
            </a:r>
          </a:p>
          <a:p>
            <a:pPr marL="285750" indent="-285750">
              <a:buFont typeface="Arial" panose="020B0604020202020204" pitchFamily="34" charset="0"/>
              <a:buChar char="•"/>
            </a:pPr>
            <a:r>
              <a:rPr lang="en-GB" sz="1600" dirty="0">
                <a:latin typeface="Century Gothic" panose="020B0502020202020204" pitchFamily="34" charset="0"/>
              </a:rPr>
              <a:t>I am very happy with the support I get from the school and the teachers</a:t>
            </a:r>
          </a:p>
          <a:p>
            <a:pPr marL="285750" indent="-285750">
              <a:buFont typeface="Arial" panose="020B0604020202020204" pitchFamily="34" charset="0"/>
              <a:buChar char="•"/>
            </a:pPr>
            <a:r>
              <a:rPr lang="en-GB" sz="1600" dirty="0">
                <a:latin typeface="Century Gothic" panose="020B0502020202020204" pitchFamily="34" charset="0"/>
              </a:rPr>
              <a:t>Thanks a lot for all you do for our kids…Thanks!</a:t>
            </a:r>
          </a:p>
          <a:p>
            <a:pPr marL="285750" indent="-285750">
              <a:buFont typeface="Arial" panose="020B0604020202020204" pitchFamily="34" charset="0"/>
              <a:buChar char="•"/>
            </a:pPr>
            <a:endParaRPr lang="en-GB" sz="1600" dirty="0" smtClean="0">
              <a:latin typeface="Century Gothic" panose="020B0502020202020204" pitchFamily="34" charset="0"/>
            </a:endParaRPr>
          </a:p>
        </p:txBody>
      </p:sp>
    </p:spTree>
    <p:extLst>
      <p:ext uri="{BB962C8B-B14F-4D97-AF65-F5344CB8AC3E}">
        <p14:creationId xmlns:p14="http://schemas.microsoft.com/office/powerpoint/2010/main" val="324649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Parent Comments 2023</a:t>
            </a:r>
            <a:endParaRPr lang="en-GB" dirty="0"/>
          </a:p>
        </p:txBody>
      </p:sp>
      <p:sp>
        <p:nvSpPr>
          <p:cNvPr id="3" name="Content Placeholder 2"/>
          <p:cNvSpPr>
            <a:spLocks noGrp="1"/>
          </p:cNvSpPr>
          <p:nvPr>
            <p:ph idx="1"/>
          </p:nvPr>
        </p:nvSpPr>
        <p:spPr/>
        <p:txBody>
          <a:bodyPr>
            <a:normAutofit/>
          </a:bodyPr>
          <a:lstStyle/>
          <a:p>
            <a:pPr marL="0" indent="0">
              <a:buNone/>
            </a:pPr>
            <a:r>
              <a:rPr lang="en-GB" sz="1600" b="1" dirty="0" smtClean="0">
                <a:latin typeface="Century Gothic" panose="020B0502020202020204" pitchFamily="34" charset="0"/>
              </a:rPr>
              <a:t>Things we can do to build on our provision for </a:t>
            </a:r>
            <a:r>
              <a:rPr lang="en-GB" sz="1600" b="1" dirty="0">
                <a:latin typeface="Century Gothic" panose="020B0502020202020204" pitchFamily="34" charset="0"/>
              </a:rPr>
              <a:t>C</a:t>
            </a:r>
            <a:r>
              <a:rPr lang="en-GB" sz="1600" b="1" dirty="0" smtClean="0">
                <a:latin typeface="Century Gothic" panose="020B0502020202020204" pitchFamily="34" charset="0"/>
              </a:rPr>
              <a:t>hildren and Parents </a:t>
            </a:r>
          </a:p>
          <a:p>
            <a:pPr marL="0" indent="0">
              <a:buNone/>
            </a:pPr>
            <a:endParaRPr lang="en-GB" sz="1600" b="1" dirty="0" smtClean="0">
              <a:latin typeface="Century Gothic" panose="020B0502020202020204" pitchFamily="34" charset="0"/>
            </a:endParaRPr>
          </a:p>
          <a:p>
            <a:r>
              <a:rPr lang="en-GB" sz="1800" dirty="0" smtClean="0">
                <a:latin typeface="Century Gothic" panose="020B0502020202020204" pitchFamily="34" charset="0"/>
              </a:rPr>
              <a:t>I would like more ideas to help my child with handwriting</a:t>
            </a:r>
          </a:p>
          <a:p>
            <a:r>
              <a:rPr lang="en-GB" sz="1800" dirty="0" smtClean="0">
                <a:latin typeface="Century Gothic" panose="020B0502020202020204" pitchFamily="34" charset="0"/>
              </a:rPr>
              <a:t>I would like to coming into nursery more, for about 10 minutes to see how my child plays and how they help her. </a:t>
            </a:r>
          </a:p>
          <a:p>
            <a:r>
              <a:rPr lang="en-GB" sz="1800" dirty="0" smtClean="0">
                <a:latin typeface="Century Gothic" panose="020B0502020202020204" pitchFamily="34" charset="0"/>
              </a:rPr>
              <a:t>More face to face communication with my child’s keyworker</a:t>
            </a:r>
          </a:p>
          <a:p>
            <a:r>
              <a:rPr lang="en-GB" sz="1800" dirty="0" smtClean="0">
                <a:latin typeface="Century Gothic" panose="020B0502020202020204" pitchFamily="34" charset="0"/>
              </a:rPr>
              <a:t>More communication between parents and staff and when they move classroom </a:t>
            </a:r>
          </a:p>
          <a:p>
            <a:r>
              <a:rPr lang="en-GB" sz="1800" dirty="0" smtClean="0">
                <a:latin typeface="Century Gothic" panose="020B0502020202020204" pitchFamily="34" charset="0"/>
              </a:rPr>
              <a:t>More educational Trips </a:t>
            </a:r>
            <a:endParaRPr lang="en-GB" sz="1800" dirty="0">
              <a:latin typeface="Century Gothic" panose="020B0502020202020204" pitchFamily="34" charset="0"/>
            </a:endParaRPr>
          </a:p>
          <a:p>
            <a:pPr marL="285750" indent="-285750"/>
            <a:r>
              <a:rPr lang="en-GB" sz="1800" dirty="0">
                <a:latin typeface="Century Gothic" panose="020B0502020202020204" pitchFamily="34" charset="0"/>
              </a:rPr>
              <a:t>I would like more photos on Tapestry, to show me how to help my child</a:t>
            </a:r>
          </a:p>
          <a:p>
            <a:pPr marL="285750" indent="-285750"/>
            <a:r>
              <a:rPr lang="en-GB" sz="1800" dirty="0">
                <a:latin typeface="Century Gothic" panose="020B0502020202020204" pitchFamily="34" charset="0"/>
              </a:rPr>
              <a:t>I need more support to get on Tapestry and upload what they do at home</a:t>
            </a:r>
          </a:p>
          <a:p>
            <a:endParaRPr lang="en-GB" sz="1600" dirty="0">
              <a:latin typeface="Century Gothic" panose="020B0502020202020204" pitchFamily="34" charset="0"/>
            </a:endParaRPr>
          </a:p>
        </p:txBody>
      </p:sp>
    </p:spTree>
    <p:extLst>
      <p:ext uri="{BB962C8B-B14F-4D97-AF65-F5344CB8AC3E}">
        <p14:creationId xmlns:p14="http://schemas.microsoft.com/office/powerpoint/2010/main" val="266898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GB" sz="1600" dirty="0" smtClean="0">
                <a:latin typeface="Century Gothic" panose="020B0502020202020204" pitchFamily="34" charset="0"/>
              </a:rPr>
              <a:t>Every half term we have a parent workshop in nursery. Please check our newsletter and calendar to see what’s happening in nursery. </a:t>
            </a:r>
            <a:endParaRPr lang="en-GB" sz="1600" dirty="0">
              <a:latin typeface="Century Gothic" panose="020B0502020202020204" pitchFamily="34" charset="0"/>
            </a:endParaRPr>
          </a:p>
        </p:txBody>
      </p:sp>
      <p:pic>
        <p:nvPicPr>
          <p:cNvPr id="4" name="Content Placeholder 3" descr="C:\Users\tamarc\AppData\Local\Microsoft\Windows\INetCache\Content.Word\IMG_1985.jpg"/>
          <p:cNvPicPr>
            <a:picLocks noGrp="1"/>
          </p:cNvPicPr>
          <p:nvPr>
            <p:ph idx="1"/>
          </p:nvPr>
        </p:nvPicPr>
        <p:blipFill rotWithShape="1">
          <a:blip r:embed="rId2" cstate="print">
            <a:extLst>
              <a:ext uri="{28A0092B-C50C-407E-A947-70E740481C1C}">
                <a14:useLocalDpi xmlns:a14="http://schemas.microsoft.com/office/drawing/2010/main" val="0"/>
              </a:ext>
            </a:extLst>
          </a:blip>
          <a:srcRect l="8213" r="14671"/>
          <a:stretch/>
        </p:blipFill>
        <p:spPr bwMode="auto">
          <a:xfrm>
            <a:off x="6740014" y="1639597"/>
            <a:ext cx="2160240" cy="2121099"/>
          </a:xfrm>
          <a:prstGeom prst="rect">
            <a:avLst/>
          </a:prstGeom>
          <a:noFill/>
          <a:ln>
            <a:noFill/>
          </a:ln>
        </p:spPr>
      </p:pic>
      <p:pic>
        <p:nvPicPr>
          <p:cNvPr id="5" name="Picture 4" descr="C:\Users\tamarc\AppData\Local\Microsoft\Windows\INetCache\Content.Word\IMG_20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39597"/>
            <a:ext cx="2828925" cy="2121535"/>
          </a:xfrm>
          <a:prstGeom prst="rect">
            <a:avLst/>
          </a:prstGeom>
          <a:noFill/>
          <a:ln>
            <a:noFill/>
          </a:ln>
        </p:spPr>
      </p:pic>
      <p:pic>
        <p:nvPicPr>
          <p:cNvPr id="6" name="Picture 5" descr="C:\Users\tamarc\AppData\Local\Microsoft\Windows\INetCache\Content.Word\IMG_2212.jpg"/>
          <p:cNvPicPr/>
          <p:nvPr/>
        </p:nvPicPr>
        <p:blipFill rotWithShape="1">
          <a:blip r:embed="rId4" cstate="print">
            <a:extLst>
              <a:ext uri="{28A0092B-C50C-407E-A947-70E740481C1C}">
                <a14:useLocalDpi xmlns:a14="http://schemas.microsoft.com/office/drawing/2010/main" val="0"/>
              </a:ext>
            </a:extLst>
          </a:blip>
          <a:srcRect r="9658"/>
          <a:stretch/>
        </p:blipFill>
        <p:spPr bwMode="auto">
          <a:xfrm rot="5400000">
            <a:off x="3152281" y="1837360"/>
            <a:ext cx="2112329" cy="1735219"/>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925501"/>
            <a:ext cx="3682752" cy="2455825"/>
          </a:xfrm>
          <a:prstGeom prst="rect">
            <a:avLst/>
          </a:prstGeom>
          <a:noFill/>
          <a:ln>
            <a:noFill/>
          </a:ln>
        </p:spPr>
      </p:pic>
      <p:pic>
        <p:nvPicPr>
          <p:cNvPr id="8" name="Picture 7" descr="C:\Users\tamarc\AppData\Local\Microsoft\Windows\INetCache\Content.Word\IMG_223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836354" y="1937255"/>
            <a:ext cx="2121535" cy="1526220"/>
          </a:xfrm>
          <a:prstGeom prst="rect">
            <a:avLst/>
          </a:prstGeom>
          <a:noFill/>
          <a:ln>
            <a:noFill/>
          </a:ln>
        </p:spPr>
      </p:pic>
      <p:pic>
        <p:nvPicPr>
          <p:cNvPr id="9" name="Picture 8" descr="C:\Users\tamarc\AppData\Local\Microsoft\Windows\INetCache\Content.Word\IMG_2203.jpg"/>
          <p:cNvPicPr/>
          <p:nvPr/>
        </p:nvPicPr>
        <p:blipFill rotWithShape="1">
          <a:blip r:embed="rId7" cstate="print">
            <a:extLst>
              <a:ext uri="{28A0092B-C50C-407E-A947-70E740481C1C}">
                <a14:useLocalDpi xmlns:a14="http://schemas.microsoft.com/office/drawing/2010/main" val="0"/>
              </a:ext>
            </a:extLst>
          </a:blip>
          <a:srcRect l="23805" r="17516"/>
          <a:stretch/>
        </p:blipFill>
        <p:spPr bwMode="auto">
          <a:xfrm rot="5400000">
            <a:off x="4255057" y="3892260"/>
            <a:ext cx="2455825" cy="2522308"/>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6876256" y="3925501"/>
            <a:ext cx="2023998" cy="2677656"/>
          </a:xfrm>
          <a:prstGeom prst="rect">
            <a:avLst/>
          </a:prstGeom>
          <a:solidFill>
            <a:schemeClr val="tx2">
              <a:lumMod val="40000"/>
              <a:lumOff val="60000"/>
            </a:schemeClr>
          </a:solidFill>
        </p:spPr>
        <p:txBody>
          <a:bodyPr wrap="square" rtlCol="0">
            <a:spAutoFit/>
          </a:bodyPr>
          <a:lstStyle/>
          <a:p>
            <a:r>
              <a:rPr lang="en-GB" sz="1200" dirty="0" smtClean="0">
                <a:latin typeface="Century Gothic" panose="020B0502020202020204" pitchFamily="34" charset="0"/>
              </a:rPr>
              <a:t>Communication Workshop November 2023.</a:t>
            </a:r>
          </a:p>
          <a:p>
            <a:r>
              <a:rPr lang="en-GB" sz="1200" dirty="0" smtClean="0">
                <a:latin typeface="Century Gothic" panose="020B0502020202020204" pitchFamily="34" charset="0"/>
              </a:rPr>
              <a:t>Parents joined our Makaton Sign a Story session, learnt about how we teach new vocabulary and joined their child in a range of activities in the environment.  </a:t>
            </a:r>
          </a:p>
          <a:p>
            <a:r>
              <a:rPr lang="en-GB" sz="1200" dirty="0" smtClean="0">
                <a:latin typeface="Century Gothic" panose="020B0502020202020204" pitchFamily="34" charset="0"/>
              </a:rPr>
              <a:t>Parents also spoke to keyworkers about their child’s interests. </a:t>
            </a:r>
            <a:endParaRPr lang="en-GB" sz="1200" dirty="0">
              <a:latin typeface="Century Gothic" panose="020B0502020202020204" pitchFamily="34" charset="0"/>
            </a:endParaRPr>
          </a:p>
        </p:txBody>
      </p:sp>
    </p:spTree>
    <p:extLst>
      <p:ext uri="{BB962C8B-B14F-4D97-AF65-F5344CB8AC3E}">
        <p14:creationId xmlns:p14="http://schemas.microsoft.com/office/powerpoint/2010/main" val="382346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33872" y="404665"/>
            <a:ext cx="8496944" cy="1296144"/>
          </a:xfrm>
          <a:prstGeom prst="rect">
            <a:avLst/>
          </a:prstGeom>
          <a:solidFill>
            <a:schemeClr val="tx2">
              <a:lumMod val="40000"/>
              <a:lumOff val="60000"/>
            </a:schemeClr>
          </a:solidFill>
          <a:ln>
            <a:noFill/>
          </a:ln>
          <a:effectLst/>
          <a:extLst/>
        </p:spPr>
      </p:pic>
      <p:sp>
        <p:nvSpPr>
          <p:cNvPr id="2" name="Title 1"/>
          <p:cNvSpPr>
            <a:spLocks noGrp="1"/>
          </p:cNvSpPr>
          <p:nvPr>
            <p:ph type="title"/>
          </p:nvPr>
        </p:nvSpPr>
        <p:spPr>
          <a:xfrm>
            <a:off x="467544" y="1700808"/>
            <a:ext cx="8229600" cy="1143000"/>
          </a:xfrm>
        </p:spPr>
        <p:txBody>
          <a:bodyPr>
            <a:noAutofit/>
          </a:bodyPr>
          <a:lstStyle/>
          <a:p>
            <a:r>
              <a:rPr lang="en-GB" sz="2800" dirty="0" smtClean="0"/>
              <a:t/>
            </a:r>
            <a:br>
              <a:rPr lang="en-GB" sz="2800" dirty="0" smtClean="0"/>
            </a:br>
            <a:r>
              <a:rPr lang="en-GB" sz="2800" dirty="0" smtClean="0"/>
              <a:t>Useful Documents found on My Care in Birmingham </a:t>
            </a:r>
            <a:endParaRPr lang="en-GB" sz="2800" dirty="0"/>
          </a:p>
        </p:txBody>
      </p:sp>
      <p:sp>
        <p:nvSpPr>
          <p:cNvPr id="3" name="Content Placeholder 2"/>
          <p:cNvSpPr>
            <a:spLocks noGrp="1"/>
          </p:cNvSpPr>
          <p:nvPr>
            <p:ph idx="1"/>
          </p:nvPr>
        </p:nvSpPr>
        <p:spPr>
          <a:xfrm>
            <a:off x="333872" y="1988840"/>
            <a:ext cx="8496944" cy="4608513"/>
          </a:xfrm>
          <a:solidFill>
            <a:schemeClr val="bg1">
              <a:lumMod val="75000"/>
            </a:schemeClr>
          </a:solidFill>
        </p:spPr>
        <p:txBody>
          <a:bodyPr>
            <a:normAutofit/>
          </a:bodyPr>
          <a:lstStyle/>
          <a:p>
            <a:pPr marL="0" indent="0">
              <a:buNone/>
            </a:pPr>
            <a:r>
              <a:rPr lang="en-GB" sz="1400" b="1" dirty="0" smtClean="0">
                <a:latin typeface="Century Gothic" panose="020B0502020202020204" pitchFamily="34" charset="0"/>
              </a:rPr>
              <a:t>Local Offer – Birmingham </a:t>
            </a:r>
            <a:endParaRPr lang="en-GB" sz="1400" b="1" dirty="0" smtClean="0">
              <a:latin typeface="Century Gothic" panose="020B0502020202020204" pitchFamily="34" charset="0"/>
              <a:hlinkClick r:id="rId3"/>
            </a:endParaRPr>
          </a:p>
          <a:p>
            <a:pPr marL="0" indent="0">
              <a:buNone/>
            </a:pPr>
            <a:r>
              <a:rPr lang="en-GB" sz="1400" b="1" dirty="0" smtClean="0">
                <a:hlinkClick r:id="rId3"/>
              </a:rPr>
              <a:t>https</a:t>
            </a:r>
            <a:r>
              <a:rPr lang="en-GB" sz="1400" b="1" dirty="0">
                <a:hlinkClick r:id="rId3"/>
              </a:rPr>
              <a:t>://www.localofferbirmingham.co.uk</a:t>
            </a:r>
            <a:r>
              <a:rPr lang="en-GB" sz="1400" b="1" dirty="0" smtClean="0">
                <a:hlinkClick r:id="rId3"/>
              </a:rPr>
              <a:t>/</a:t>
            </a:r>
            <a:endParaRPr lang="en-GB" sz="1400" b="1" dirty="0" smtClean="0"/>
          </a:p>
          <a:p>
            <a:pPr marL="0" indent="0">
              <a:buNone/>
            </a:pPr>
            <a:endParaRPr lang="en-GB" sz="1600" dirty="0" smtClean="0"/>
          </a:p>
          <a:p>
            <a:pPr marL="0" indent="0">
              <a:buNone/>
            </a:pPr>
            <a:r>
              <a:rPr lang="en-GB" sz="1400" u="sng" dirty="0">
                <a:hlinkClick r:id="rId4"/>
              </a:rPr>
              <a:t>https://birmingham.connecttosupport.org/s4s/WhereILive/Council?pageId=3859&amp;lockLA=True</a:t>
            </a:r>
            <a:endParaRPr lang="en-GB" sz="1400" dirty="0"/>
          </a:p>
          <a:p>
            <a:pPr marL="0" indent="0">
              <a:buNone/>
            </a:pPr>
            <a:endParaRPr lang="en-GB" sz="1600" dirty="0" smtClean="0"/>
          </a:p>
          <a:p>
            <a:pPr marL="0" indent="0">
              <a:buNone/>
            </a:pPr>
            <a:r>
              <a:rPr lang="en-GB" sz="1600" dirty="0" smtClean="0"/>
              <a:t>SEN </a:t>
            </a:r>
            <a:r>
              <a:rPr lang="en-GB" sz="1600" dirty="0"/>
              <a:t>Code of </a:t>
            </a:r>
            <a:r>
              <a:rPr lang="en-GB" sz="1600" dirty="0" smtClean="0"/>
              <a:t>Practice </a:t>
            </a:r>
            <a:endParaRPr lang="en-GB" sz="1600" dirty="0">
              <a:hlinkClick r:id="rId5"/>
            </a:endParaRPr>
          </a:p>
          <a:p>
            <a:pPr marL="0" indent="0">
              <a:buNone/>
            </a:pPr>
            <a:r>
              <a:rPr lang="en-GB" sz="1600" dirty="0" smtClean="0">
                <a:hlinkClick r:id="rId6"/>
              </a:rPr>
              <a:t>https</a:t>
            </a:r>
            <a:r>
              <a:rPr lang="en-GB" sz="1600" dirty="0">
                <a:hlinkClick r:id="rId6"/>
              </a:rPr>
              <a:t>://</a:t>
            </a:r>
            <a:r>
              <a:rPr lang="en-GB" sz="1600" dirty="0" smtClean="0">
                <a:hlinkClick r:id="rId6"/>
              </a:rPr>
              <a:t>www.birmingham.gov.uk/info/50034/birminghams_local_offer_send/1421/special_educational_needs_code_of_practice</a:t>
            </a:r>
            <a:endParaRPr lang="en-GB" sz="1600" dirty="0" smtClean="0"/>
          </a:p>
          <a:p>
            <a:pPr marL="0" indent="0">
              <a:buNone/>
            </a:pPr>
            <a:endParaRPr lang="en-GB" sz="1600" dirty="0" smtClean="0"/>
          </a:p>
          <a:p>
            <a:pPr marL="0" indent="0">
              <a:buNone/>
            </a:pPr>
            <a:r>
              <a:rPr lang="en-GB" sz="1600" dirty="0">
                <a:hlinkClick r:id="rId7"/>
              </a:rPr>
              <a:t>https://</a:t>
            </a:r>
            <a:r>
              <a:rPr lang="en-GB" sz="1600" dirty="0" smtClean="0">
                <a:hlinkClick r:id="rId7"/>
              </a:rPr>
              <a:t>assets.publishing.service.gov.uk/government/uploads/system/uploads/attachment_data/file/398815/SEND_Code_of_Practice_January_2015.pdf</a:t>
            </a:r>
            <a:endParaRPr lang="en-GB" sz="1600" dirty="0" smtClean="0"/>
          </a:p>
          <a:p>
            <a:pPr marL="0" indent="0">
              <a:buNone/>
            </a:pPr>
            <a:endParaRPr lang="en-GB" sz="1600" dirty="0" smtClean="0"/>
          </a:p>
          <a:p>
            <a:pPr marL="0" indent="0">
              <a:buNone/>
            </a:pPr>
            <a:r>
              <a:rPr lang="en-GB" sz="1600" dirty="0" smtClean="0"/>
              <a:t>EHC </a:t>
            </a:r>
            <a:r>
              <a:rPr lang="en-GB" sz="1600" dirty="0"/>
              <a:t>pathway</a:t>
            </a:r>
          </a:p>
          <a:p>
            <a:pPr marL="0" indent="0">
              <a:buNone/>
            </a:pPr>
            <a:r>
              <a:rPr lang="en-GB" sz="1800" dirty="0">
                <a:hlinkClick r:id="rId8"/>
              </a:rPr>
              <a:t>https://</a:t>
            </a:r>
            <a:r>
              <a:rPr lang="en-GB" sz="1800" dirty="0" smtClean="0">
                <a:hlinkClick r:id="rId8"/>
              </a:rPr>
              <a:t>www.birmingham.gov.uk/downloads/file/8190/ehc_pathway_revised_130815</a:t>
            </a:r>
            <a:endParaRPr lang="en-GB" sz="1800" dirty="0" smtClean="0"/>
          </a:p>
          <a:p>
            <a:pPr marL="0" indent="0">
              <a:buNone/>
            </a:pPr>
            <a:endParaRPr lang="en-GB" sz="1800" dirty="0"/>
          </a:p>
          <a:p>
            <a:pPr marL="0" indent="0">
              <a:buNone/>
            </a:pPr>
            <a:endParaRPr lang="en-GB" sz="1800" dirty="0"/>
          </a:p>
          <a:p>
            <a:pPr marL="0" indent="0">
              <a:buNone/>
            </a:pPr>
            <a:endParaRPr lang="en-GB" sz="1800" dirty="0" smtClean="0"/>
          </a:p>
          <a:p>
            <a:pPr marL="0" indent="0">
              <a:buNone/>
            </a:pPr>
            <a:endParaRPr lang="en-GB" dirty="0" smtClean="0"/>
          </a:p>
          <a:p>
            <a:pPr marL="0" indent="0">
              <a:buNone/>
            </a:pPr>
            <a:endParaRPr lang="en-GB" dirty="0"/>
          </a:p>
        </p:txBody>
      </p:sp>
      <p:pic>
        <p:nvPicPr>
          <p:cNvPr id="7" name="Picture 6" descr="Bloomsbury-Nursery-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5905972"/>
            <a:ext cx="1973300" cy="65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5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sz="3200" b="1" i="1" dirty="0" smtClean="0">
                <a:latin typeface="Century Gothic" pitchFamily="34" charset="0"/>
              </a:rPr>
              <a:t/>
            </a:r>
            <a:br>
              <a:rPr lang="en-GB" sz="3200" b="1" i="1" dirty="0" smtClean="0">
                <a:latin typeface="Century Gothic" pitchFamily="34" charset="0"/>
              </a:rPr>
            </a:br>
            <a:r>
              <a:rPr lang="en-GB" sz="3200" b="1" i="1" dirty="0" smtClean="0">
                <a:latin typeface="Century Gothic" pitchFamily="34" charset="0"/>
              </a:rPr>
              <a:t>Definition of Special Educational Needs</a:t>
            </a:r>
            <a:r>
              <a:rPr lang="en-GB" sz="3200" dirty="0" smtClean="0">
                <a:latin typeface="Century Gothic" pitchFamily="34" charset="0"/>
              </a:rPr>
              <a:t/>
            </a:r>
            <a:br>
              <a:rPr lang="en-GB" sz="3200" dirty="0" smtClean="0">
                <a:latin typeface="Century Gothic" pitchFamily="34" charset="0"/>
              </a:rPr>
            </a:br>
            <a:endParaRPr lang="en-GB" sz="3200" dirty="0">
              <a:latin typeface="Century Gothic" pitchFamily="34" charset="0"/>
            </a:endParaRPr>
          </a:p>
        </p:txBody>
      </p:sp>
      <p:sp>
        <p:nvSpPr>
          <p:cNvPr id="3" name="Content Placeholder 2"/>
          <p:cNvSpPr>
            <a:spLocks noGrp="1"/>
          </p:cNvSpPr>
          <p:nvPr>
            <p:ph idx="1"/>
          </p:nvPr>
        </p:nvSpPr>
        <p:spPr>
          <a:xfrm>
            <a:off x="467544" y="1340768"/>
            <a:ext cx="8229600" cy="5040560"/>
          </a:xfrm>
          <a:solidFill>
            <a:schemeClr val="bg2"/>
          </a:solidFill>
        </p:spPr>
        <p:txBody>
          <a:bodyPr>
            <a:normAutofit fontScale="47500" lnSpcReduction="20000"/>
          </a:bodyPr>
          <a:lstStyle/>
          <a:p>
            <a:pPr marL="173038" indent="0">
              <a:buNone/>
              <a:tabLst>
                <a:tab pos="7800975" algn="l"/>
                <a:tab pos="7894638" algn="l"/>
              </a:tabLst>
            </a:pPr>
            <a:endParaRPr lang="en-GB" dirty="0"/>
          </a:p>
          <a:p>
            <a:pPr marL="173038" indent="0">
              <a:buNone/>
              <a:tabLst>
                <a:tab pos="7800975" algn="l"/>
                <a:tab pos="7894638" algn="l"/>
              </a:tabLst>
            </a:pPr>
            <a:endParaRPr lang="en-GB" dirty="0" smtClean="0"/>
          </a:p>
          <a:p>
            <a:pPr marL="173038" indent="0">
              <a:buNone/>
              <a:tabLst>
                <a:tab pos="7800975" algn="l"/>
                <a:tab pos="7894638" algn="l"/>
              </a:tabLst>
            </a:pPr>
            <a:r>
              <a:rPr lang="en-GB" sz="3800" dirty="0" smtClean="0">
                <a:latin typeface="Century Gothic" pitchFamily="34" charset="0"/>
              </a:rPr>
              <a:t>Children </a:t>
            </a:r>
            <a:r>
              <a:rPr lang="en-GB" sz="3800" dirty="0">
                <a:latin typeface="Century Gothic" pitchFamily="34" charset="0"/>
              </a:rPr>
              <a:t>have special educational needs if they have a learning difficulty which calls for special educational provision to be made for them. </a:t>
            </a:r>
            <a:endParaRPr lang="en-GB" sz="3800" dirty="0" smtClean="0">
              <a:latin typeface="Century Gothic" pitchFamily="34" charset="0"/>
            </a:endParaRPr>
          </a:p>
          <a:p>
            <a:pPr marL="173038" indent="0">
              <a:buNone/>
              <a:tabLst>
                <a:tab pos="7800975" algn="l"/>
                <a:tab pos="7894638" algn="l"/>
              </a:tabLst>
            </a:pPr>
            <a:endParaRPr lang="en-GB" sz="3800" dirty="0">
              <a:latin typeface="Century Gothic" pitchFamily="34" charset="0"/>
            </a:endParaRPr>
          </a:p>
          <a:p>
            <a:pPr marL="173038" indent="0">
              <a:buNone/>
              <a:tabLst>
                <a:tab pos="7800975" algn="l"/>
                <a:tab pos="7894638" algn="l"/>
              </a:tabLst>
            </a:pPr>
            <a:r>
              <a:rPr lang="en-GB" sz="3800" dirty="0" smtClean="0">
                <a:latin typeface="Century Gothic" pitchFamily="34" charset="0"/>
              </a:rPr>
              <a:t>Children </a:t>
            </a:r>
            <a:r>
              <a:rPr lang="en-GB" sz="3800" dirty="0">
                <a:latin typeface="Century Gothic" pitchFamily="34" charset="0"/>
              </a:rPr>
              <a:t>have a learning difficulty if they: </a:t>
            </a:r>
            <a:endParaRPr lang="en-GB" sz="3800" dirty="0" smtClean="0">
              <a:latin typeface="Century Gothic" pitchFamily="34" charset="0"/>
            </a:endParaRPr>
          </a:p>
          <a:p>
            <a:pPr marL="173038" indent="0">
              <a:buNone/>
              <a:tabLst>
                <a:tab pos="7800975" algn="l"/>
                <a:tab pos="7894638" algn="l"/>
              </a:tabLst>
            </a:pPr>
            <a:endParaRPr lang="en-GB" dirty="0" smtClean="0">
              <a:latin typeface="Century Gothic" pitchFamily="34" charset="0"/>
            </a:endParaRPr>
          </a:p>
          <a:p>
            <a:pPr marL="173038" indent="0" algn="just">
              <a:tabLst>
                <a:tab pos="7800975" algn="l"/>
                <a:tab pos="7894638" algn="l"/>
              </a:tabLst>
            </a:pPr>
            <a:r>
              <a:rPr lang="en-GB" b="1" dirty="0" smtClean="0">
                <a:latin typeface="Century Gothic" pitchFamily="34" charset="0"/>
              </a:rPr>
              <a:t>a</a:t>
            </a:r>
            <a:r>
              <a:rPr lang="en-GB" b="1" dirty="0">
                <a:latin typeface="Century Gothic" pitchFamily="34" charset="0"/>
              </a:rPr>
              <a:t>)</a:t>
            </a:r>
            <a:r>
              <a:rPr lang="en-GB" dirty="0">
                <a:latin typeface="Century Gothic" pitchFamily="34" charset="0"/>
              </a:rPr>
              <a:t> Have a significantly greater difficulty in learning than the majority of children of the same </a:t>
            </a:r>
            <a:r>
              <a:rPr lang="en-GB" dirty="0" smtClean="0">
                <a:latin typeface="Century Gothic" pitchFamily="34" charset="0"/>
              </a:rPr>
              <a:t>age</a:t>
            </a:r>
          </a:p>
          <a:p>
            <a:pPr marL="173038" indent="0" algn="just">
              <a:buNone/>
              <a:tabLst>
                <a:tab pos="7800975" algn="l"/>
                <a:tab pos="7894638" algn="l"/>
              </a:tabLst>
            </a:pPr>
            <a:endParaRPr lang="en-GB" dirty="0">
              <a:latin typeface="Century Gothic" pitchFamily="34" charset="0"/>
            </a:endParaRPr>
          </a:p>
          <a:p>
            <a:pPr marL="173038" indent="0" algn="just">
              <a:tabLst>
                <a:tab pos="7800975" algn="l"/>
                <a:tab pos="7894638" algn="l"/>
              </a:tabLst>
            </a:pPr>
            <a:r>
              <a:rPr lang="en-GB" b="1" dirty="0">
                <a:latin typeface="Century Gothic" pitchFamily="34" charset="0"/>
              </a:rPr>
              <a:t>b)</a:t>
            </a:r>
            <a:r>
              <a:rPr lang="en-GB" dirty="0">
                <a:latin typeface="Century Gothic" pitchFamily="34" charset="0"/>
              </a:rPr>
              <a:t> Have a disability which prevents, or hinders them from making use of educational facilities of a kind generally provided for children of the same age in schools within the area of the local education </a:t>
            </a:r>
            <a:r>
              <a:rPr lang="en-GB" dirty="0" smtClean="0">
                <a:latin typeface="Century Gothic" pitchFamily="34" charset="0"/>
              </a:rPr>
              <a:t>authority</a:t>
            </a:r>
          </a:p>
          <a:p>
            <a:pPr marL="173038" indent="0" algn="just">
              <a:tabLst>
                <a:tab pos="7800975" algn="l"/>
                <a:tab pos="7894638" algn="l"/>
              </a:tabLst>
            </a:pPr>
            <a:endParaRPr lang="en-GB" dirty="0">
              <a:latin typeface="Century Gothic" pitchFamily="34" charset="0"/>
            </a:endParaRPr>
          </a:p>
          <a:p>
            <a:pPr marL="173038" indent="0" algn="just">
              <a:tabLst>
                <a:tab pos="7800975" algn="l"/>
                <a:tab pos="7894638" algn="l"/>
              </a:tabLst>
            </a:pPr>
            <a:r>
              <a:rPr lang="en-GB" b="1" dirty="0">
                <a:latin typeface="Century Gothic" pitchFamily="34" charset="0"/>
              </a:rPr>
              <a:t>c)</a:t>
            </a:r>
            <a:r>
              <a:rPr lang="en-GB" dirty="0">
                <a:latin typeface="Century Gothic" pitchFamily="34" charset="0"/>
              </a:rPr>
              <a:t> Are under compulsory school age and fall within the definition at (a) or (b) above or would so do if special educational provision was not made for them</a:t>
            </a:r>
            <a:r>
              <a:rPr lang="en-GB" dirty="0" smtClean="0">
                <a:latin typeface="Century Gothic" pitchFamily="34" charset="0"/>
              </a:rPr>
              <a:t>.</a:t>
            </a:r>
          </a:p>
          <a:p>
            <a:pPr marL="0" indent="0" algn="just">
              <a:buNone/>
              <a:tabLst>
                <a:tab pos="7800975" algn="l"/>
                <a:tab pos="7894638" algn="l"/>
              </a:tabLst>
            </a:pPr>
            <a:endParaRPr lang="en-GB" dirty="0" smtClean="0">
              <a:latin typeface="Century Gothic" pitchFamily="34" charset="0"/>
            </a:endParaRPr>
          </a:p>
          <a:p>
            <a:pPr marL="0" indent="0" algn="just">
              <a:buNone/>
            </a:pPr>
            <a:endParaRPr lang="en-GB" dirty="0">
              <a:latin typeface="Century Gothic" pitchFamily="34" charset="0"/>
            </a:endParaRPr>
          </a:p>
          <a:p>
            <a:pPr marL="0" indent="0" algn="just">
              <a:buNone/>
            </a:pPr>
            <a:endParaRPr lang="en-GB" dirty="0">
              <a:latin typeface="Century Gothic" pitchFamily="34" charset="0"/>
            </a:endParaRPr>
          </a:p>
          <a:p>
            <a:pPr marL="0" indent="0" algn="just">
              <a:buNone/>
            </a:pPr>
            <a:r>
              <a:rPr lang="en-GB" dirty="0">
                <a:latin typeface="Century Gothic" pitchFamily="34" charset="0"/>
              </a:rPr>
              <a:t> </a:t>
            </a:r>
            <a:r>
              <a:rPr lang="en-GB" dirty="0" smtClean="0">
                <a:latin typeface="Century Gothic" pitchFamily="34" charset="0"/>
              </a:rPr>
              <a:t>SEN CoP 1:3</a:t>
            </a:r>
            <a:endParaRPr lang="en-GB" dirty="0">
              <a:latin typeface="Century Gothic" pitchFamily="34" charset="0"/>
            </a:endParaRPr>
          </a:p>
          <a:p>
            <a:pPr marL="0" indent="0">
              <a:buNone/>
            </a:pPr>
            <a:endParaRPr lang="en-GB" dirty="0"/>
          </a:p>
        </p:txBody>
      </p:sp>
      <p:pic>
        <p:nvPicPr>
          <p:cNvPr id="6" name="Picture 5" descr="Bloomsbury-Nursery-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517232"/>
            <a:ext cx="1917539" cy="6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1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1" y="116632"/>
            <a:ext cx="8776597" cy="984885"/>
          </a:xfrm>
          <a:prstGeom prst="rect">
            <a:avLst/>
          </a:prstGeom>
          <a:solidFill>
            <a:schemeClr val="tx2">
              <a:lumMod val="40000"/>
              <a:lumOff val="60000"/>
            </a:schemeClr>
          </a:solidFill>
        </p:spPr>
        <p:txBody>
          <a:bodyPr wrap="square">
            <a:spAutoFit/>
          </a:bodyPr>
          <a:lstStyle/>
          <a:p>
            <a:pPr algn="ctr"/>
            <a:endParaRPr lang="en-GB" b="1" i="1" dirty="0">
              <a:latin typeface="Century Gothic" pitchFamily="34" charset="0"/>
            </a:endParaRPr>
          </a:p>
          <a:p>
            <a:pPr algn="ctr"/>
            <a:r>
              <a:rPr lang="en-GB" sz="2000" b="1" i="1" dirty="0">
                <a:latin typeface="Century Gothic" pitchFamily="34" charset="0"/>
              </a:rPr>
              <a:t>What should I do if I have concerns about my child? </a:t>
            </a:r>
          </a:p>
          <a:p>
            <a:pPr algn="ctr"/>
            <a:r>
              <a:rPr lang="en-GB" sz="2000" b="1" i="1" dirty="0">
                <a:latin typeface="Century Gothic" pitchFamily="34" charset="0"/>
              </a:rPr>
              <a:t>What will happen if the nursery have concerns about my child? </a:t>
            </a:r>
          </a:p>
        </p:txBody>
      </p:sp>
      <p:sp>
        <p:nvSpPr>
          <p:cNvPr id="3" name="Rectangle 2"/>
          <p:cNvSpPr/>
          <p:nvPr/>
        </p:nvSpPr>
        <p:spPr>
          <a:xfrm>
            <a:off x="4670152" y="4316169"/>
            <a:ext cx="4334324" cy="1077218"/>
          </a:xfrm>
          <a:prstGeom prst="rect">
            <a:avLst/>
          </a:prstGeom>
          <a:solidFill>
            <a:schemeClr val="bg1">
              <a:lumMod val="65000"/>
            </a:schemeClr>
          </a:solidFill>
        </p:spPr>
        <p:txBody>
          <a:bodyPr wrap="square">
            <a:spAutoFit/>
          </a:bodyPr>
          <a:lstStyle/>
          <a:p>
            <a:r>
              <a:rPr lang="en-GB" sz="1600" dirty="0" smtClean="0">
                <a:latin typeface="Century Gothic" pitchFamily="34" charset="0"/>
              </a:rPr>
              <a:t>You </a:t>
            </a:r>
            <a:r>
              <a:rPr lang="en-GB" sz="1600" dirty="0">
                <a:latin typeface="Century Gothic" pitchFamily="34" charset="0"/>
              </a:rPr>
              <a:t>will be kept fully informed of all the support your child is receiving and you will be involved at every stage of the process. </a:t>
            </a:r>
            <a:endParaRPr lang="en-GB" sz="1600" dirty="0" smtClean="0">
              <a:latin typeface="Century Gothic" pitchFamily="34" charset="0"/>
            </a:endParaRPr>
          </a:p>
          <a:p>
            <a:endParaRPr lang="en-GB" sz="1600" dirty="0">
              <a:latin typeface="Century Gothic" pitchFamily="34" charset="0"/>
            </a:endParaRPr>
          </a:p>
        </p:txBody>
      </p:sp>
      <p:sp>
        <p:nvSpPr>
          <p:cNvPr id="4" name="Rectangle 3"/>
          <p:cNvSpPr/>
          <p:nvPr/>
        </p:nvSpPr>
        <p:spPr>
          <a:xfrm>
            <a:off x="179511" y="1242233"/>
            <a:ext cx="8789167" cy="923330"/>
          </a:xfrm>
          <a:prstGeom prst="rect">
            <a:avLst/>
          </a:prstGeom>
          <a:solidFill>
            <a:schemeClr val="bg1">
              <a:lumMod val="75000"/>
            </a:schemeClr>
          </a:solidFill>
        </p:spPr>
        <p:txBody>
          <a:bodyPr wrap="square">
            <a:spAutoFit/>
          </a:bodyPr>
          <a:lstStyle/>
          <a:p>
            <a:r>
              <a:rPr lang="en-GB" dirty="0" smtClean="0">
                <a:latin typeface="Century Gothic" pitchFamily="34" charset="0"/>
              </a:rPr>
              <a:t>If </a:t>
            </a:r>
            <a:r>
              <a:rPr lang="en-GB" dirty="0">
                <a:latin typeface="Century Gothic" pitchFamily="34" charset="0"/>
              </a:rPr>
              <a:t>you have any concerns speak to your child’s </a:t>
            </a:r>
            <a:r>
              <a:rPr lang="en-GB" dirty="0" smtClean="0">
                <a:latin typeface="Century Gothic" pitchFamily="34" charset="0"/>
              </a:rPr>
              <a:t>keyworker, </a:t>
            </a:r>
            <a:r>
              <a:rPr lang="en-GB" dirty="0">
                <a:latin typeface="Century Gothic" pitchFamily="34" charset="0"/>
              </a:rPr>
              <a:t>or make an appointment to see the SENCO. </a:t>
            </a:r>
            <a:r>
              <a:rPr lang="en-GB" dirty="0" smtClean="0">
                <a:latin typeface="Century Gothic" pitchFamily="34" charset="0"/>
              </a:rPr>
              <a:t>Our </a:t>
            </a:r>
            <a:r>
              <a:rPr lang="en-GB" dirty="0" err="1" smtClean="0">
                <a:latin typeface="Century Gothic" pitchFamily="34" charset="0"/>
              </a:rPr>
              <a:t>SENCo</a:t>
            </a:r>
            <a:r>
              <a:rPr lang="en-GB" dirty="0" smtClean="0">
                <a:latin typeface="Century Gothic" pitchFamily="34" charset="0"/>
              </a:rPr>
              <a:t> </a:t>
            </a:r>
            <a:r>
              <a:rPr lang="en-GB" dirty="0">
                <a:latin typeface="Century Gothic" pitchFamily="34" charset="0"/>
              </a:rPr>
              <a:t>i</a:t>
            </a:r>
            <a:r>
              <a:rPr lang="en-GB" dirty="0" smtClean="0">
                <a:latin typeface="Century Gothic" pitchFamily="34" charset="0"/>
              </a:rPr>
              <a:t>s </a:t>
            </a:r>
            <a:r>
              <a:rPr lang="en-GB" dirty="0">
                <a:latin typeface="Century Gothic" pitchFamily="34" charset="0"/>
              </a:rPr>
              <a:t>T</a:t>
            </a:r>
            <a:r>
              <a:rPr lang="en-GB" dirty="0" smtClean="0">
                <a:latin typeface="Century Gothic" pitchFamily="34" charset="0"/>
              </a:rPr>
              <a:t>amar Cohen. If </a:t>
            </a:r>
            <a:r>
              <a:rPr lang="en-GB" dirty="0">
                <a:latin typeface="Century Gothic" pitchFamily="34" charset="0"/>
              </a:rPr>
              <a:t>we have any concerns we will speak to you as soon as </a:t>
            </a:r>
            <a:r>
              <a:rPr lang="en-GB" dirty="0" smtClean="0">
                <a:latin typeface="Century Gothic" pitchFamily="34" charset="0"/>
              </a:rPr>
              <a:t>possible.</a:t>
            </a:r>
            <a:endParaRPr lang="en-GB" dirty="0">
              <a:latin typeface="Century Gothic" pitchFamily="34" charset="0"/>
            </a:endParaRPr>
          </a:p>
        </p:txBody>
      </p:sp>
      <p:sp>
        <p:nvSpPr>
          <p:cNvPr id="6" name="Rectangle 5"/>
          <p:cNvSpPr/>
          <p:nvPr/>
        </p:nvSpPr>
        <p:spPr>
          <a:xfrm>
            <a:off x="179511" y="2204864"/>
            <a:ext cx="8809312" cy="830997"/>
          </a:xfrm>
          <a:prstGeom prst="rect">
            <a:avLst/>
          </a:prstGeom>
          <a:solidFill>
            <a:schemeClr val="accent5">
              <a:lumMod val="20000"/>
              <a:lumOff val="80000"/>
            </a:schemeClr>
          </a:solidFill>
        </p:spPr>
        <p:txBody>
          <a:bodyPr wrap="square">
            <a:spAutoFit/>
          </a:bodyPr>
          <a:lstStyle/>
          <a:p>
            <a:pPr algn="just"/>
            <a:endParaRPr lang="en-GB" sz="1600" dirty="0" smtClean="0">
              <a:latin typeface="Century Gothic" pitchFamily="34" charset="0"/>
            </a:endParaRPr>
          </a:p>
          <a:p>
            <a:pPr algn="just"/>
            <a:r>
              <a:rPr lang="en-GB" sz="1600" dirty="0" smtClean="0">
                <a:latin typeface="Century Gothic" pitchFamily="34" charset="0"/>
              </a:rPr>
              <a:t>The </a:t>
            </a:r>
            <a:r>
              <a:rPr lang="en-GB" sz="1600" dirty="0">
                <a:latin typeface="Century Gothic" pitchFamily="34" charset="0"/>
              </a:rPr>
              <a:t>SENCO </a:t>
            </a:r>
            <a:r>
              <a:rPr lang="en-GB" sz="1600" dirty="0" smtClean="0">
                <a:latin typeface="Century Gothic" pitchFamily="34" charset="0"/>
              </a:rPr>
              <a:t>and Keyworker will </a:t>
            </a:r>
            <a:r>
              <a:rPr lang="en-GB" sz="1600" dirty="0">
                <a:latin typeface="Century Gothic" pitchFamily="34" charset="0"/>
              </a:rPr>
              <a:t>assess your child’s </a:t>
            </a:r>
            <a:r>
              <a:rPr lang="en-GB" sz="1600" dirty="0" smtClean="0">
                <a:latin typeface="Century Gothic" pitchFamily="34" charset="0"/>
              </a:rPr>
              <a:t>needs </a:t>
            </a:r>
            <a:r>
              <a:rPr lang="en-GB" sz="1600" dirty="0">
                <a:latin typeface="Century Gothic" pitchFamily="34" charset="0"/>
              </a:rPr>
              <a:t>through a range of </a:t>
            </a:r>
            <a:r>
              <a:rPr lang="en-GB" sz="1600" dirty="0" smtClean="0">
                <a:latin typeface="Century Gothic" pitchFamily="34" charset="0"/>
              </a:rPr>
              <a:t>strategies</a:t>
            </a:r>
            <a:endParaRPr lang="en-GB" sz="1600" dirty="0">
              <a:latin typeface="Century Gothic" pitchFamily="34" charset="0"/>
            </a:endParaRPr>
          </a:p>
          <a:p>
            <a:pPr algn="just"/>
            <a:endParaRPr lang="en-GB" sz="1600" dirty="0">
              <a:latin typeface="Century Gothic" pitchFamily="34" charset="0"/>
            </a:endParaRPr>
          </a:p>
        </p:txBody>
      </p:sp>
      <p:sp>
        <p:nvSpPr>
          <p:cNvPr id="7" name="Rectangle 6"/>
          <p:cNvSpPr/>
          <p:nvPr/>
        </p:nvSpPr>
        <p:spPr>
          <a:xfrm>
            <a:off x="179511" y="3140968"/>
            <a:ext cx="8810456" cy="1077218"/>
          </a:xfrm>
          <a:prstGeom prst="rect">
            <a:avLst/>
          </a:prstGeom>
          <a:solidFill>
            <a:schemeClr val="accent1">
              <a:lumMod val="20000"/>
              <a:lumOff val="80000"/>
            </a:schemeClr>
          </a:solidFill>
        </p:spPr>
        <p:txBody>
          <a:bodyPr wrap="square">
            <a:spAutoFit/>
          </a:bodyPr>
          <a:lstStyle/>
          <a:p>
            <a:r>
              <a:rPr lang="en-GB" sz="2400" baseline="-25000" dirty="0" smtClean="0">
                <a:latin typeface="Century Gothic" pitchFamily="34" charset="0"/>
              </a:rPr>
              <a:t>Once </a:t>
            </a:r>
            <a:r>
              <a:rPr lang="en-GB" sz="2400" baseline="-25000" dirty="0">
                <a:latin typeface="Century Gothic" pitchFamily="34" charset="0"/>
              </a:rPr>
              <a:t>your child’s individual needs have been identified the SENCO may need to contact specialised services - these can include Speech and Language therapists, The Communication and Autism </a:t>
            </a:r>
            <a:r>
              <a:rPr lang="en-GB" sz="2400" baseline="-25000" dirty="0" smtClean="0">
                <a:latin typeface="Century Gothic" pitchFamily="34" charset="0"/>
              </a:rPr>
              <a:t>Team, </a:t>
            </a:r>
            <a:r>
              <a:rPr lang="en-GB" sz="2400" baseline="-25000" dirty="0">
                <a:latin typeface="Century Gothic" pitchFamily="34" charset="0"/>
              </a:rPr>
              <a:t>or an Educational Psychologist. </a:t>
            </a:r>
            <a:r>
              <a:rPr lang="en-GB" sz="2400" baseline="-25000" dirty="0" smtClean="0">
                <a:latin typeface="Century Gothic" pitchFamily="34" charset="0"/>
              </a:rPr>
              <a:t> </a:t>
            </a:r>
            <a:r>
              <a:rPr lang="en-GB" sz="2400" b="1" baseline="-25000" dirty="0" smtClean="0">
                <a:latin typeface="Century Gothic" pitchFamily="34" charset="0"/>
              </a:rPr>
              <a:t>We will always ask for your permission first.</a:t>
            </a:r>
            <a:endParaRPr lang="en-GB" sz="2400" b="1" baseline="-25000" dirty="0">
              <a:latin typeface="Century Gothic" pitchFamily="34" charset="0"/>
            </a:endParaRPr>
          </a:p>
        </p:txBody>
      </p:sp>
      <p:sp>
        <p:nvSpPr>
          <p:cNvPr id="8" name="Rectangle 7"/>
          <p:cNvSpPr/>
          <p:nvPr/>
        </p:nvSpPr>
        <p:spPr>
          <a:xfrm>
            <a:off x="179510" y="5557463"/>
            <a:ext cx="8776597" cy="646331"/>
          </a:xfrm>
          <a:prstGeom prst="rect">
            <a:avLst/>
          </a:prstGeom>
          <a:solidFill>
            <a:schemeClr val="tx2">
              <a:lumMod val="20000"/>
              <a:lumOff val="80000"/>
            </a:schemeClr>
          </a:solidFill>
        </p:spPr>
        <p:txBody>
          <a:bodyPr wrap="square">
            <a:spAutoFit/>
          </a:bodyPr>
          <a:lstStyle/>
          <a:p>
            <a:r>
              <a:rPr lang="en-GB" dirty="0" smtClean="0">
                <a:latin typeface="Century Gothic" pitchFamily="34" charset="0"/>
              </a:rPr>
              <a:t>Together </a:t>
            </a:r>
            <a:r>
              <a:rPr lang="en-GB" dirty="0">
                <a:latin typeface="Century Gothic" pitchFamily="34" charset="0"/>
              </a:rPr>
              <a:t>with the SENCO and any specialised services, you will contribute to agreeing targets that will support your child’s needs. </a:t>
            </a:r>
          </a:p>
        </p:txBody>
      </p:sp>
      <p:sp>
        <p:nvSpPr>
          <p:cNvPr id="9" name="Rectangle 8"/>
          <p:cNvSpPr/>
          <p:nvPr/>
        </p:nvSpPr>
        <p:spPr>
          <a:xfrm>
            <a:off x="179511" y="4338178"/>
            <a:ext cx="4388298" cy="1077218"/>
          </a:xfrm>
          <a:prstGeom prst="rect">
            <a:avLst/>
          </a:prstGeom>
          <a:solidFill>
            <a:schemeClr val="bg1">
              <a:lumMod val="75000"/>
            </a:schemeClr>
          </a:solidFill>
        </p:spPr>
        <p:txBody>
          <a:bodyPr wrap="square">
            <a:spAutoFit/>
          </a:bodyPr>
          <a:lstStyle/>
          <a:p>
            <a:pPr algn="just"/>
            <a:r>
              <a:rPr lang="en-GB" sz="1600" dirty="0" smtClean="0">
                <a:latin typeface="Century Gothic" pitchFamily="34" charset="0"/>
              </a:rPr>
              <a:t>The </a:t>
            </a:r>
            <a:r>
              <a:rPr lang="en-GB" sz="1600" dirty="0">
                <a:latin typeface="Century Gothic" pitchFamily="34" charset="0"/>
              </a:rPr>
              <a:t>SENCO and the nursery team will monitor your child’s progress and will meet with you regularly to discuss how your child is getting on. </a:t>
            </a:r>
            <a:endParaRPr lang="en-GB" sz="1600" dirty="0" smtClean="0">
              <a:latin typeface="Century Gothic" pitchFamily="34" charset="0"/>
            </a:endParaRPr>
          </a:p>
        </p:txBody>
      </p:sp>
      <p:pic>
        <p:nvPicPr>
          <p:cNvPr id="10" name="Picture 9" descr="Bloomsbury-Nursery-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7314" y="6219467"/>
            <a:ext cx="1917539" cy="6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6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3" cy="6463308"/>
          </a:xfrm>
          <a:prstGeom prst="rect">
            <a:avLst/>
          </a:prstGeom>
          <a:solidFill>
            <a:schemeClr val="tx2">
              <a:lumMod val="20000"/>
              <a:lumOff val="80000"/>
            </a:schemeClr>
          </a:solidFill>
        </p:spPr>
        <p:txBody>
          <a:bodyPr wrap="square">
            <a:spAutoFit/>
          </a:bodyPr>
          <a:lstStyle/>
          <a:p>
            <a:pPr algn="ctr"/>
            <a:r>
              <a:rPr lang="en-GB" sz="1400" dirty="0" smtClean="0">
                <a:latin typeface="Century Gothic" pitchFamily="34" charset="0"/>
              </a:rPr>
              <a:t>               </a:t>
            </a:r>
          </a:p>
          <a:p>
            <a:pPr algn="ctr"/>
            <a:r>
              <a:rPr lang="en-GB" sz="1400" dirty="0" smtClean="0">
                <a:latin typeface="Century Gothic" pitchFamily="34" charset="0"/>
              </a:rPr>
              <a:t>             </a:t>
            </a:r>
          </a:p>
          <a:p>
            <a:pPr algn="ctr"/>
            <a:r>
              <a:rPr lang="en-GB" sz="1400" dirty="0" smtClean="0">
                <a:latin typeface="Century Gothic" pitchFamily="34" charset="0"/>
              </a:rPr>
              <a:t>           </a:t>
            </a:r>
          </a:p>
          <a:p>
            <a:pPr algn="ctr"/>
            <a:endParaRPr lang="en-GB" sz="1400" dirty="0" smtClean="0">
              <a:latin typeface="Century Gothic" pitchFamily="34" charset="0"/>
            </a:endParaRPr>
          </a:p>
          <a:p>
            <a:pPr algn="ctr"/>
            <a:endParaRPr lang="en-GB" sz="1400" dirty="0" smtClean="0">
              <a:latin typeface="Century Gothic" pitchFamily="34" charset="0"/>
            </a:endParaRPr>
          </a:p>
          <a:p>
            <a:pPr algn="ctr"/>
            <a:r>
              <a:rPr lang="en-GB" sz="1400" b="1" dirty="0" smtClean="0">
                <a:latin typeface="Century Gothic" pitchFamily="34" charset="0"/>
              </a:rPr>
              <a:t>Our Team….</a:t>
            </a: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endParaRPr lang="en-GB" dirty="0" smtClean="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dirty="0" smtClean="0"/>
          </a:p>
          <a:p>
            <a:endParaRPr lang="en-GB" dirty="0"/>
          </a:p>
        </p:txBody>
      </p:sp>
      <p:pic>
        <p:nvPicPr>
          <p:cNvPr id="1027" name="Picture 3" descr="asset"/>
          <p:cNvPicPr>
            <a:picLocks noChangeAspect="1"/>
          </p:cNvPicPr>
          <p:nvPr/>
        </p:nvPicPr>
        <p:blipFill rotWithShape="1">
          <a:blip r:embed="rId2" cstate="print">
            <a:extLst>
              <a:ext uri="{28A0092B-C50C-407E-A947-70E740481C1C}">
                <a14:useLocalDpi xmlns:a14="http://schemas.microsoft.com/office/drawing/2010/main" val="0"/>
              </a:ext>
            </a:extLst>
          </a:blip>
          <a:srcRect l="25872" t="13479" r="15411" b="34942"/>
          <a:stretch/>
        </p:blipFill>
        <p:spPr bwMode="auto">
          <a:xfrm>
            <a:off x="390282" y="4603807"/>
            <a:ext cx="1177539" cy="1379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p:cNvSpPr txBox="1"/>
          <p:nvPr/>
        </p:nvSpPr>
        <p:spPr>
          <a:xfrm>
            <a:off x="384727" y="5881294"/>
            <a:ext cx="1234945" cy="677108"/>
          </a:xfrm>
          <a:prstGeom prst="rect">
            <a:avLst/>
          </a:prstGeom>
          <a:noFill/>
        </p:spPr>
        <p:txBody>
          <a:bodyPr wrap="square" rtlCol="0">
            <a:spAutoFit/>
          </a:bodyPr>
          <a:lstStyle/>
          <a:p>
            <a:endParaRPr lang="en-GB" sz="1400" dirty="0" smtClean="0">
              <a:latin typeface="Century Gothic" pitchFamily="34" charset="0"/>
            </a:endParaRPr>
          </a:p>
          <a:p>
            <a:r>
              <a:rPr lang="en-GB" sz="1200" dirty="0" smtClean="0">
                <a:latin typeface="Century Gothic" pitchFamily="34" charset="0"/>
              </a:rPr>
              <a:t>Tamar Cohen</a:t>
            </a:r>
          </a:p>
          <a:p>
            <a:r>
              <a:rPr lang="en-GB" sz="1200" dirty="0" err="1" smtClean="0">
                <a:latin typeface="Century Gothic" pitchFamily="34" charset="0"/>
              </a:rPr>
              <a:t>SENCo</a:t>
            </a:r>
            <a:endParaRPr lang="en-GB" sz="1200" dirty="0">
              <a:latin typeface="Century Gothic" pitchFamily="34" charset="0"/>
            </a:endParaRPr>
          </a:p>
        </p:txBody>
      </p:sp>
      <p:pic>
        <p:nvPicPr>
          <p:cNvPr id="21" name="Picture 20" descr="Bloomsbury-Nurser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017" y="379009"/>
            <a:ext cx="2574538" cy="8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67" y="1621163"/>
            <a:ext cx="1114425" cy="12954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415" b="17710"/>
          <a:stretch/>
        </p:blipFill>
        <p:spPr>
          <a:xfrm>
            <a:off x="1911030" y="1625438"/>
            <a:ext cx="1216852" cy="129112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8657" b="20469"/>
          <a:stretch/>
        </p:blipFill>
        <p:spPr>
          <a:xfrm>
            <a:off x="3183123" y="4598047"/>
            <a:ext cx="1303404" cy="1382961"/>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t="12125" b="22907"/>
          <a:stretch/>
        </p:blipFill>
        <p:spPr>
          <a:xfrm>
            <a:off x="4599013" y="1621164"/>
            <a:ext cx="1331868" cy="1295400"/>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t="9172" b="31766"/>
          <a:stretch/>
        </p:blipFill>
        <p:spPr>
          <a:xfrm>
            <a:off x="5989027" y="1621163"/>
            <a:ext cx="1485133" cy="1313153"/>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t="11023" b="21056"/>
          <a:stretch/>
        </p:blipFill>
        <p:spPr>
          <a:xfrm>
            <a:off x="7494613" y="3130979"/>
            <a:ext cx="1303557" cy="1325493"/>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t="11139" b="20940"/>
          <a:stretch/>
        </p:blipFill>
        <p:spPr>
          <a:xfrm>
            <a:off x="6137418" y="3143906"/>
            <a:ext cx="1286379" cy="1308026"/>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t="12029" b="25955"/>
          <a:stretch/>
        </p:blipFill>
        <p:spPr>
          <a:xfrm>
            <a:off x="4657712" y="3143907"/>
            <a:ext cx="1408890" cy="1308026"/>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34086" y="3130979"/>
            <a:ext cx="1148361" cy="1320953"/>
          </a:xfrm>
          <a:prstGeom prst="rect">
            <a:avLst/>
          </a:prstGeom>
        </p:spPr>
      </p:pic>
      <p:pic>
        <p:nvPicPr>
          <p:cNvPr id="27" name="Picture 26"/>
          <p:cNvPicPr>
            <a:picLocks noChangeAspect="1"/>
          </p:cNvPicPr>
          <p:nvPr/>
        </p:nvPicPr>
        <p:blipFill rotWithShape="1">
          <a:blip r:embed="rId13">
            <a:extLst>
              <a:ext uri="{28A0092B-C50C-407E-A947-70E740481C1C}">
                <a14:useLocalDpi xmlns:a14="http://schemas.microsoft.com/office/drawing/2010/main" val="0"/>
              </a:ext>
            </a:extLst>
          </a:blip>
          <a:srcRect t="9327" b="25705"/>
          <a:stretch/>
        </p:blipFill>
        <p:spPr>
          <a:xfrm>
            <a:off x="2019527" y="3126494"/>
            <a:ext cx="1362753" cy="1325438"/>
          </a:xfrm>
          <a:prstGeom prst="rect">
            <a:avLst/>
          </a:prstGeom>
        </p:spPr>
      </p:pic>
      <p:pic>
        <p:nvPicPr>
          <p:cNvPr id="28" name="Picture 27"/>
          <p:cNvPicPr>
            <a:picLocks noChangeAspect="1"/>
          </p:cNvPicPr>
          <p:nvPr/>
        </p:nvPicPr>
        <p:blipFill rotWithShape="1">
          <a:blip r:embed="rId14">
            <a:extLst>
              <a:ext uri="{28A0092B-C50C-407E-A947-70E740481C1C}">
                <a14:useLocalDpi xmlns:a14="http://schemas.microsoft.com/office/drawing/2010/main" val="0"/>
              </a:ext>
            </a:extLst>
          </a:blip>
          <a:srcRect t="8739" b="35153"/>
          <a:stretch/>
        </p:blipFill>
        <p:spPr>
          <a:xfrm>
            <a:off x="390283" y="3121247"/>
            <a:ext cx="1584171" cy="1330685"/>
          </a:xfrm>
          <a:prstGeom prst="rect">
            <a:avLst/>
          </a:prstGeom>
        </p:spPr>
      </p:pic>
      <p:pic>
        <p:nvPicPr>
          <p:cNvPr id="29" name="Picture 28"/>
          <p:cNvPicPr>
            <a:picLocks noChangeAspect="1"/>
          </p:cNvPicPr>
          <p:nvPr/>
        </p:nvPicPr>
        <p:blipFill rotWithShape="1">
          <a:blip r:embed="rId15">
            <a:extLst>
              <a:ext uri="{28A0092B-C50C-407E-A947-70E740481C1C}">
                <a14:useLocalDpi xmlns:a14="http://schemas.microsoft.com/office/drawing/2010/main" val="0"/>
              </a:ext>
            </a:extLst>
          </a:blip>
          <a:srcRect t="7761" b="27271"/>
          <a:stretch/>
        </p:blipFill>
        <p:spPr>
          <a:xfrm>
            <a:off x="1664866" y="4598047"/>
            <a:ext cx="1421895" cy="1382961"/>
          </a:xfrm>
          <a:prstGeom prst="rect">
            <a:avLst/>
          </a:prstGeom>
        </p:spPr>
      </p:pic>
      <p:pic>
        <p:nvPicPr>
          <p:cNvPr id="30" name="Picture 29"/>
          <p:cNvPicPr>
            <a:picLocks noChangeAspect="1"/>
          </p:cNvPicPr>
          <p:nvPr/>
        </p:nvPicPr>
        <p:blipFill rotWithShape="1">
          <a:blip r:embed="rId16">
            <a:extLst>
              <a:ext uri="{28A0092B-C50C-407E-A947-70E740481C1C}">
                <a14:useLocalDpi xmlns:a14="http://schemas.microsoft.com/office/drawing/2010/main" val="0"/>
              </a:ext>
            </a:extLst>
          </a:blip>
          <a:srcRect t="6775" b="28256"/>
          <a:stretch/>
        </p:blipFill>
        <p:spPr>
          <a:xfrm>
            <a:off x="3170043" y="1625069"/>
            <a:ext cx="1356964" cy="1319808"/>
          </a:xfrm>
          <a:prstGeom prst="rect">
            <a:avLst/>
          </a:prstGeom>
        </p:spPr>
      </p:pic>
      <p:sp>
        <p:nvSpPr>
          <p:cNvPr id="3" name="TextBox 2"/>
          <p:cNvSpPr txBox="1"/>
          <p:nvPr/>
        </p:nvSpPr>
        <p:spPr>
          <a:xfrm>
            <a:off x="4657712" y="4598047"/>
            <a:ext cx="3946736" cy="1384995"/>
          </a:xfrm>
          <a:prstGeom prst="rect">
            <a:avLst/>
          </a:prstGeom>
          <a:noFill/>
        </p:spPr>
        <p:txBody>
          <a:bodyPr wrap="square" rtlCol="0">
            <a:spAutoFit/>
          </a:bodyPr>
          <a:lstStyle/>
          <a:p>
            <a:r>
              <a:rPr lang="en-GB" sz="1400" dirty="0" smtClean="0"/>
              <a:t>All of the staff at Bloomsbury Nursery School have received training to support children with a range of needs. Your child’s keyworker is able to answer many questions, provide support and identify pathways with parents.  The </a:t>
            </a:r>
            <a:r>
              <a:rPr lang="en-GB" sz="1400" dirty="0" err="1" smtClean="0"/>
              <a:t>SENCo</a:t>
            </a:r>
            <a:r>
              <a:rPr lang="en-GB" sz="1400" dirty="0" smtClean="0"/>
              <a:t>, will work with parents and keyworkers as a team. </a:t>
            </a:r>
            <a:endParaRPr lang="en-GB" sz="1400" dirty="0"/>
          </a:p>
        </p:txBody>
      </p:sp>
      <p:pic>
        <p:nvPicPr>
          <p:cNvPr id="4" name="Picture 3"/>
          <p:cNvPicPr>
            <a:picLocks noChangeAspect="1"/>
          </p:cNvPicPr>
          <p:nvPr/>
        </p:nvPicPr>
        <p:blipFill>
          <a:blip r:embed="rId17"/>
          <a:stretch>
            <a:fillRect/>
          </a:stretch>
        </p:blipFill>
        <p:spPr>
          <a:xfrm>
            <a:off x="7491521" y="1609183"/>
            <a:ext cx="1228494" cy="1319359"/>
          </a:xfrm>
          <a:prstGeom prst="rect">
            <a:avLst/>
          </a:prstGeom>
        </p:spPr>
      </p:pic>
    </p:spTree>
    <p:extLst>
      <p:ext uri="{BB962C8B-B14F-4D97-AF65-F5344CB8AC3E}">
        <p14:creationId xmlns:p14="http://schemas.microsoft.com/office/powerpoint/2010/main" val="424246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_1103"/>
          <p:cNvPicPr/>
          <p:nvPr/>
        </p:nvPicPr>
        <p:blipFill>
          <a:blip r:embed="rId2" cstate="print">
            <a:duotone>
              <a:schemeClr val="accent1">
                <a:shade val="45000"/>
                <a:satMod val="135000"/>
              </a:schemeClr>
              <a:prstClr val="white"/>
            </a:duotone>
          </a:blip>
          <a:srcRect l="49791" t="42843" r="30585" b="19471"/>
          <a:stretch>
            <a:fillRect/>
          </a:stretch>
        </p:blipFill>
        <p:spPr bwMode="auto">
          <a:xfrm>
            <a:off x="4745398" y="2878485"/>
            <a:ext cx="4104456" cy="3693319"/>
          </a:xfrm>
          <a:prstGeom prst="rect">
            <a:avLst/>
          </a:prstGeom>
          <a:noFill/>
          <a:ln w="9525" algn="in">
            <a:noFill/>
            <a:miter lim="800000"/>
            <a:headEnd/>
            <a:tailEnd/>
          </a:ln>
          <a:effectLst/>
        </p:spPr>
      </p:pic>
      <p:sp>
        <p:nvSpPr>
          <p:cNvPr id="2" name="Rectangle 1"/>
          <p:cNvSpPr/>
          <p:nvPr/>
        </p:nvSpPr>
        <p:spPr>
          <a:xfrm>
            <a:off x="310390" y="260648"/>
            <a:ext cx="8570844" cy="1231106"/>
          </a:xfrm>
          <a:prstGeom prst="rect">
            <a:avLst/>
          </a:prstGeom>
          <a:solidFill>
            <a:schemeClr val="tx2">
              <a:lumMod val="40000"/>
              <a:lumOff val="60000"/>
            </a:schemeClr>
          </a:solidFill>
        </p:spPr>
        <p:txBody>
          <a:bodyPr wrap="square">
            <a:spAutoFit/>
          </a:bodyPr>
          <a:lstStyle/>
          <a:p>
            <a:endParaRPr lang="en-GB" dirty="0"/>
          </a:p>
          <a:p>
            <a:r>
              <a:rPr lang="en-GB" sz="2800" dirty="0" smtClean="0">
                <a:latin typeface="Century Gothic" pitchFamily="34" charset="0"/>
              </a:rPr>
              <a:t>                      Appropriate and effective     	personalised teaching   and learning </a:t>
            </a:r>
          </a:p>
        </p:txBody>
      </p:sp>
      <p:sp>
        <p:nvSpPr>
          <p:cNvPr id="3" name="Rectangle 2"/>
          <p:cNvSpPr/>
          <p:nvPr/>
        </p:nvSpPr>
        <p:spPr>
          <a:xfrm>
            <a:off x="310390" y="2878485"/>
            <a:ext cx="4286368" cy="3693319"/>
          </a:xfrm>
          <a:prstGeom prst="rect">
            <a:avLst/>
          </a:prstGeom>
          <a:solidFill>
            <a:schemeClr val="bg1">
              <a:lumMod val="75000"/>
            </a:schemeClr>
          </a:solidFill>
        </p:spPr>
        <p:txBody>
          <a:bodyPr wrap="square">
            <a:spAutoFit/>
          </a:bodyPr>
          <a:lstStyle/>
          <a:p>
            <a:pPr algn="just"/>
            <a:endParaRPr lang="en-GB" dirty="0"/>
          </a:p>
          <a:p>
            <a:pPr algn="just"/>
            <a:r>
              <a:rPr lang="en-GB" dirty="0" smtClean="0">
                <a:latin typeface="Century Gothic" pitchFamily="34" charset="0"/>
              </a:rPr>
              <a:t>The </a:t>
            </a:r>
            <a:r>
              <a:rPr lang="en-GB" dirty="0">
                <a:latin typeface="Century Gothic" pitchFamily="34" charset="0"/>
              </a:rPr>
              <a:t>training that the nursery team receive is based on the individual needs of the children who attend. The SENCO, with the support of the </a:t>
            </a:r>
            <a:r>
              <a:rPr lang="en-GB" dirty="0" err="1" smtClean="0">
                <a:latin typeface="Century Gothic" pitchFamily="34" charset="0"/>
              </a:rPr>
              <a:t>Headteacher</a:t>
            </a:r>
            <a:r>
              <a:rPr lang="en-GB" dirty="0">
                <a:latin typeface="Century Gothic" pitchFamily="34" charset="0"/>
              </a:rPr>
              <a:t> </a:t>
            </a:r>
            <a:r>
              <a:rPr lang="en-GB" dirty="0" smtClean="0">
                <a:latin typeface="Century Gothic" pitchFamily="34" charset="0"/>
              </a:rPr>
              <a:t>and Governors</a:t>
            </a:r>
            <a:r>
              <a:rPr lang="en-GB" dirty="0">
                <a:latin typeface="Century Gothic" pitchFamily="34" charset="0"/>
              </a:rPr>
              <a:t>, ensures that training is up to date and is appropriate. </a:t>
            </a:r>
            <a:endParaRPr lang="en-GB" dirty="0" smtClean="0">
              <a:latin typeface="Century Gothic" pitchFamily="34" charset="0"/>
            </a:endParaRPr>
          </a:p>
          <a:p>
            <a:pPr algn="just"/>
            <a:endParaRPr lang="en-GB" dirty="0">
              <a:latin typeface="Century Gothic" pitchFamily="34" charset="0"/>
            </a:endParaRPr>
          </a:p>
          <a:p>
            <a:pPr algn="just"/>
            <a:endParaRPr lang="en-GB" dirty="0" smtClean="0">
              <a:latin typeface="Century Gothic" pitchFamily="34" charset="0"/>
            </a:endParaRPr>
          </a:p>
          <a:p>
            <a:pPr algn="just"/>
            <a:r>
              <a:rPr lang="en-GB" dirty="0" smtClean="0">
                <a:latin typeface="Century Gothic" pitchFamily="34" charset="0"/>
              </a:rPr>
              <a:t>All of our educators are trained to use </a:t>
            </a:r>
            <a:r>
              <a:rPr lang="en-GB" dirty="0" err="1">
                <a:latin typeface="Century Gothic" pitchFamily="34" charset="0"/>
              </a:rPr>
              <a:t>M</a:t>
            </a:r>
            <a:r>
              <a:rPr lang="en-GB" dirty="0" err="1" smtClean="0">
                <a:latin typeface="Century Gothic" pitchFamily="34" charset="0"/>
              </a:rPr>
              <a:t>akaton</a:t>
            </a:r>
            <a:r>
              <a:rPr lang="en-GB" dirty="0" smtClean="0">
                <a:latin typeface="Century Gothic" pitchFamily="34" charset="0"/>
              </a:rPr>
              <a:t> to support communication.</a:t>
            </a:r>
            <a:endParaRPr lang="en-GB" dirty="0">
              <a:latin typeface="Century Gothic" pitchFamily="34" charset="0"/>
            </a:endParaRPr>
          </a:p>
        </p:txBody>
      </p:sp>
      <p:sp>
        <p:nvSpPr>
          <p:cNvPr id="4" name="Rectangle 3"/>
          <p:cNvSpPr/>
          <p:nvPr/>
        </p:nvSpPr>
        <p:spPr>
          <a:xfrm>
            <a:off x="312282" y="1628800"/>
            <a:ext cx="8572737" cy="1200329"/>
          </a:xfrm>
          <a:prstGeom prst="rect">
            <a:avLst/>
          </a:prstGeom>
          <a:solidFill>
            <a:schemeClr val="accent5">
              <a:lumMod val="40000"/>
              <a:lumOff val="60000"/>
            </a:schemeClr>
          </a:solidFill>
        </p:spPr>
        <p:txBody>
          <a:bodyPr wrap="square">
            <a:spAutoFit/>
          </a:bodyPr>
          <a:lstStyle/>
          <a:p>
            <a:pPr algn="just"/>
            <a:r>
              <a:rPr lang="en-GB" dirty="0">
                <a:latin typeface="Century Gothic" pitchFamily="34" charset="0"/>
              </a:rPr>
              <a:t>At Bloomsbury Nursery School we are committed to supporting every child. To ensure we can do this effectively our team members attend a wide range of training and regularly seek advice from outside agencies and professionals in other settings. </a:t>
            </a:r>
          </a:p>
        </p:txBody>
      </p:sp>
      <p:pic>
        <p:nvPicPr>
          <p:cNvPr id="8" name="Picture 7" descr="Bloomsbury-Nurser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74" y="404664"/>
            <a:ext cx="1973300" cy="65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8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3950"/>
            <a:ext cx="8572559" cy="917596"/>
          </a:xfrm>
          <a:solidFill>
            <a:schemeClr val="tx2">
              <a:lumMod val="40000"/>
              <a:lumOff val="60000"/>
            </a:schemeClr>
          </a:solidFill>
        </p:spPr>
        <p:txBody>
          <a:bodyPr>
            <a:noAutofit/>
          </a:bodyPr>
          <a:lstStyle/>
          <a:p>
            <a:r>
              <a:rPr lang="en-GB" sz="1800" dirty="0" smtClean="0"/>
              <a:t>	           Before any intervention, we ensure that we have given the children time      	to settle, feel safe and happy, and build positive relationships. </a:t>
            </a:r>
            <a:br>
              <a:rPr lang="en-GB" sz="1800" dirty="0" smtClean="0"/>
            </a:br>
            <a:r>
              <a:rPr lang="en-GB" sz="1800" dirty="0" smtClean="0"/>
              <a:t>We spend time </a:t>
            </a:r>
            <a:r>
              <a:rPr lang="en-GB" sz="1800" b="1" dirty="0" smtClean="0"/>
              <a:t>Getting To Know </a:t>
            </a:r>
            <a:r>
              <a:rPr lang="en-GB" sz="1800" dirty="0" smtClean="0"/>
              <a:t>each child.</a:t>
            </a:r>
            <a:endParaRPr lang="en-GB" sz="1800" dirty="0"/>
          </a:p>
        </p:txBody>
      </p:sp>
      <p:sp>
        <p:nvSpPr>
          <p:cNvPr id="3" name="Content Placeholder 2"/>
          <p:cNvSpPr>
            <a:spLocks noGrp="1"/>
          </p:cNvSpPr>
          <p:nvPr>
            <p:ph idx="1"/>
          </p:nvPr>
        </p:nvSpPr>
        <p:spPr>
          <a:xfrm>
            <a:off x="295114" y="2975359"/>
            <a:ext cx="8643998" cy="1571637"/>
          </a:xfrm>
        </p:spPr>
        <p:txBody>
          <a:bodyPr>
            <a:normAutofit lnSpcReduction="10000"/>
          </a:bodyPr>
          <a:lstStyle/>
          <a:p>
            <a:endParaRPr lang="en-GB" i="1" dirty="0">
              <a:solidFill>
                <a:schemeClr val="accent6"/>
              </a:solidFill>
              <a:latin typeface="Mangal" pitchFamily="18" charset="0"/>
              <a:cs typeface="Mangal" pitchFamily="18" charset="0"/>
            </a:endParaRPr>
          </a:p>
          <a:p>
            <a:pPr algn="ctr">
              <a:buNone/>
            </a:pPr>
            <a:r>
              <a:rPr lang="en-GB" sz="1600" b="1" i="1" dirty="0" smtClean="0">
                <a:latin typeface="Century Gothic" panose="020B0502020202020204" pitchFamily="34" charset="0"/>
                <a:cs typeface="Mangal" pitchFamily="18" charset="0"/>
              </a:rPr>
              <a:t>Stand aside for a while and leave room for learning, observe carefully what children do, and then, if you have understood well, perhaps teaching will be different from before.</a:t>
            </a:r>
          </a:p>
          <a:p>
            <a:pPr algn="ctr">
              <a:buNone/>
            </a:pPr>
            <a:r>
              <a:rPr lang="en-GB" sz="1600" b="1" i="1" dirty="0" smtClean="0">
                <a:latin typeface="Century Gothic" panose="020B0502020202020204" pitchFamily="34" charset="0"/>
              </a:rPr>
              <a:t>Loris </a:t>
            </a:r>
            <a:r>
              <a:rPr lang="en-GB" sz="1600" b="1" i="1" dirty="0" err="1" smtClean="0">
                <a:latin typeface="Century Gothic" panose="020B0502020202020204" pitchFamily="34" charset="0"/>
              </a:rPr>
              <a:t>Malaguzzi</a:t>
            </a:r>
            <a:endParaRPr lang="en-GB" sz="1600" b="1" i="1" dirty="0" smtClean="0">
              <a:latin typeface="Century Gothic" panose="020B0502020202020204" pitchFamily="34" charset="0"/>
            </a:endParaRPr>
          </a:p>
          <a:p>
            <a:pPr algn="ctr">
              <a:buNone/>
            </a:pPr>
            <a:endParaRPr lang="en-GB" sz="1600" i="1" dirty="0">
              <a:solidFill>
                <a:schemeClr val="accent4">
                  <a:lumMod val="75000"/>
                </a:schemeClr>
              </a:solidFill>
              <a:latin typeface="Mangal" pitchFamily="18" charset="0"/>
              <a:cs typeface="Mangal" pitchFamily="18" charset="0"/>
            </a:endParaRPr>
          </a:p>
          <a:p>
            <a:pPr algn="ctr">
              <a:buNone/>
            </a:pPr>
            <a:endParaRPr lang="en-GB" sz="1600" i="1" dirty="0">
              <a:solidFill>
                <a:schemeClr val="accent4">
                  <a:lumMod val="75000"/>
                </a:schemeClr>
              </a:solidFill>
              <a:latin typeface="Mangal" pitchFamily="18" charset="0"/>
              <a:cs typeface="Mangal"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070" y="4581127"/>
            <a:ext cx="2671686" cy="200376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973"/>
          <a:stretch/>
        </p:blipFill>
        <p:spPr>
          <a:xfrm>
            <a:off x="3635970" y="4581127"/>
            <a:ext cx="2512100" cy="200376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159" r="10025" b="9232"/>
          <a:stretch/>
        </p:blipFill>
        <p:spPr>
          <a:xfrm rot="5400000">
            <a:off x="279348" y="4788236"/>
            <a:ext cx="2003765" cy="158954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801" r="12201" b="12200"/>
          <a:stretch/>
        </p:blipFill>
        <p:spPr>
          <a:xfrm rot="5400000">
            <a:off x="-12976" y="1463391"/>
            <a:ext cx="2223954" cy="159576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14278"/>
          <a:stretch/>
        </p:blipFill>
        <p:spPr>
          <a:xfrm rot="5400000">
            <a:off x="1497081" y="1549098"/>
            <a:ext cx="2222804" cy="1423201"/>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r="14024"/>
          <a:stretch/>
        </p:blipFill>
        <p:spPr>
          <a:xfrm rot="5400000">
            <a:off x="6782069" y="1295117"/>
            <a:ext cx="2222030" cy="193038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084" y="1147148"/>
            <a:ext cx="2238134" cy="2238134"/>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4162"/>
          <a:stretch/>
        </p:blipFill>
        <p:spPr>
          <a:xfrm rot="5400000">
            <a:off x="1855178" y="4801954"/>
            <a:ext cx="2001619" cy="1559965"/>
          </a:xfrm>
          <a:prstGeom prst="rect">
            <a:avLst/>
          </a:prstGeom>
        </p:spPr>
      </p:pic>
      <p:pic>
        <p:nvPicPr>
          <p:cNvPr id="15" name="Picture 14" descr="Bloomsbury-Nursery-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617" y="290663"/>
            <a:ext cx="1561214" cy="5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l="5047" t="-7" r="9921" b="13461"/>
          <a:stretch/>
        </p:blipFill>
        <p:spPr>
          <a:xfrm rot="5400000">
            <a:off x="5132023" y="1411955"/>
            <a:ext cx="2238133" cy="1708521"/>
          </a:xfrm>
          <a:prstGeom prst="rect">
            <a:avLst/>
          </a:prstGeom>
        </p:spPr>
      </p:pic>
    </p:spTree>
    <p:extLst>
      <p:ext uri="{BB962C8B-B14F-4D97-AF65-F5344CB8AC3E}">
        <p14:creationId xmlns:p14="http://schemas.microsoft.com/office/powerpoint/2010/main" val="4067294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542" y="1196752"/>
            <a:ext cx="8412257" cy="5539978"/>
          </a:xfrm>
          <a:prstGeom prst="rect">
            <a:avLst/>
          </a:prstGeom>
          <a:solidFill>
            <a:schemeClr val="bg1">
              <a:lumMod val="75000"/>
            </a:schemeClr>
          </a:solidFill>
        </p:spPr>
        <p:txBody>
          <a:bodyPr wrap="square" rtlCol="0">
            <a:spAutoFit/>
          </a:bodyPr>
          <a:lstStyle/>
          <a:p>
            <a:r>
              <a:rPr lang="en-GB" sz="1600" dirty="0" smtClean="0">
                <a:latin typeface="Century Gothic" panose="020B0502020202020204" pitchFamily="34" charset="0"/>
              </a:rPr>
              <a:t>At Bloomsbury Nursery School, we have a specialised teaching and learning environment for children with Complex and Significant needs.  Children are able to attend a morning session for up to 3 hours, an afternoon session for up to 3 hours, or all day if appropriate. </a:t>
            </a:r>
          </a:p>
          <a:p>
            <a:endParaRPr lang="en-GB" sz="1600" dirty="0">
              <a:latin typeface="Century Gothic" panose="020B0502020202020204" pitchFamily="34" charset="0"/>
            </a:endParaRPr>
          </a:p>
          <a:p>
            <a:r>
              <a:rPr lang="en-GB" sz="1600" dirty="0" smtClean="0">
                <a:latin typeface="Century Gothic" panose="020B0502020202020204" pitchFamily="34" charset="0"/>
              </a:rPr>
              <a:t>Individual children’s needs are assessed and access to this provision is funded through a range of funding streams such as; Inclusion Support  for Early Year (ISEY), Sen Support Provision Plan funding and Top Up Funding through the Education and Health Care Plan.</a:t>
            </a:r>
          </a:p>
          <a:p>
            <a:endParaRPr lang="en-GB" sz="1600" dirty="0" smtClean="0">
              <a:latin typeface="Century Gothic" panose="020B0502020202020204" pitchFamily="34" charset="0"/>
            </a:endParaRPr>
          </a:p>
          <a:p>
            <a:r>
              <a:rPr lang="en-GB" sz="1600" dirty="0" smtClean="0">
                <a:latin typeface="Century Gothic" panose="020B0502020202020204" pitchFamily="34" charset="0"/>
              </a:rPr>
              <a:t>We have Early Years Educators, who support the children throughout their session, using a range of specialist teaching strategies such as: </a:t>
            </a: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smtClean="0">
                <a:latin typeface="Century Gothic" panose="020B0502020202020204" pitchFamily="34" charset="0"/>
              </a:rPr>
              <a:t>PECS training</a:t>
            </a:r>
          </a:p>
          <a:p>
            <a:pPr marL="285750" indent="-285750">
              <a:buFont typeface="Arial" panose="020B0604020202020204" pitchFamily="34" charset="0"/>
              <a:buChar char="•"/>
            </a:pPr>
            <a:r>
              <a:rPr lang="en-GB" sz="1600" dirty="0" smtClean="0">
                <a:latin typeface="Century Gothic" panose="020B0502020202020204" pitchFamily="34" charset="0"/>
              </a:rPr>
              <a:t>AET Tier 1 and 2/ 3</a:t>
            </a:r>
          </a:p>
          <a:p>
            <a:pPr marL="285750" indent="-285750">
              <a:buFont typeface="Arial" panose="020B0604020202020204" pitchFamily="34" charset="0"/>
              <a:buChar char="•"/>
            </a:pPr>
            <a:r>
              <a:rPr lang="en-GB" sz="1600" dirty="0" smtClean="0">
                <a:latin typeface="Century Gothic" panose="020B0502020202020204" pitchFamily="34" charset="0"/>
              </a:rPr>
              <a:t>Makaton</a:t>
            </a:r>
          </a:p>
          <a:p>
            <a:pPr marL="285750" indent="-285750">
              <a:buFont typeface="Arial" panose="020B0604020202020204" pitchFamily="34" charset="0"/>
              <a:buChar char="•"/>
            </a:pPr>
            <a:r>
              <a:rPr lang="en-GB" sz="1600" dirty="0" smtClean="0">
                <a:latin typeface="Century Gothic" panose="020B0502020202020204" pitchFamily="34" charset="0"/>
              </a:rPr>
              <a:t>Visual Aids, objects of reference, ques and individual timetables</a:t>
            </a:r>
          </a:p>
          <a:p>
            <a:pPr marL="285750" indent="-285750">
              <a:buFont typeface="Arial" panose="020B0604020202020204" pitchFamily="34" charset="0"/>
              <a:buChar char="•"/>
            </a:pPr>
            <a:r>
              <a:rPr lang="en-GB" sz="1600" dirty="0" smtClean="0">
                <a:latin typeface="Century Gothic" panose="020B0502020202020204" pitchFamily="34" charset="0"/>
              </a:rPr>
              <a:t>Soft Play room/ </a:t>
            </a:r>
            <a:r>
              <a:rPr lang="en-GB" sz="1600" dirty="0">
                <a:latin typeface="Century Gothic" panose="020B0502020202020204" pitchFamily="34" charset="0"/>
              </a:rPr>
              <a:t>P</a:t>
            </a:r>
            <a:r>
              <a:rPr lang="en-GB" sz="1600" dirty="0" smtClean="0">
                <a:latin typeface="Century Gothic" panose="020B0502020202020204" pitchFamily="34" charset="0"/>
              </a:rPr>
              <a:t>hysical Space</a:t>
            </a:r>
          </a:p>
          <a:p>
            <a:pPr marL="285750" indent="-285750">
              <a:buFont typeface="Arial" panose="020B0604020202020204" pitchFamily="34" charset="0"/>
              <a:buChar char="•"/>
            </a:pPr>
            <a:r>
              <a:rPr lang="en-GB" sz="1600" dirty="0" smtClean="0">
                <a:latin typeface="Century Gothic" panose="020B0502020202020204" pitchFamily="34" charset="0"/>
              </a:rPr>
              <a:t>Sensory Room</a:t>
            </a:r>
          </a:p>
          <a:p>
            <a:pPr marL="285750" indent="-285750">
              <a:buFont typeface="Arial" panose="020B0604020202020204" pitchFamily="34" charset="0"/>
              <a:buChar char="•"/>
            </a:pPr>
            <a:r>
              <a:rPr lang="en-GB" sz="1600" dirty="0" smtClean="0">
                <a:latin typeface="Century Gothic" panose="020B0502020202020204" pitchFamily="34" charset="0"/>
              </a:rPr>
              <a:t>Sensory activities and sensory circuits  </a:t>
            </a:r>
          </a:p>
          <a:p>
            <a:pPr marL="285750" indent="-285750">
              <a:buFont typeface="Arial" panose="020B0604020202020204" pitchFamily="34" charset="0"/>
              <a:buChar char="•"/>
            </a:pPr>
            <a:r>
              <a:rPr lang="en-GB" sz="1600" dirty="0" smtClean="0">
                <a:latin typeface="Century Gothic" panose="020B0502020202020204" pitchFamily="34" charset="0"/>
              </a:rPr>
              <a:t>Communicate and Print </a:t>
            </a:r>
          </a:p>
          <a:p>
            <a:pPr marL="285750" indent="-285750">
              <a:buFont typeface="Arial" panose="020B0604020202020204" pitchFamily="34" charset="0"/>
              <a:buChar char="•"/>
            </a:pPr>
            <a:r>
              <a:rPr lang="en-GB" sz="1600" dirty="0" smtClean="0">
                <a:latin typeface="Century Gothic" panose="020B0502020202020204" pitchFamily="34" charset="0"/>
              </a:rPr>
              <a:t>Attention Birmingham – Attention and listening interventions </a:t>
            </a:r>
          </a:p>
          <a:p>
            <a:pPr marL="285750" indent="-285750">
              <a:buFont typeface="Arial" panose="020B0604020202020204" pitchFamily="34" charset="0"/>
              <a:buChar char="•"/>
            </a:pPr>
            <a:endParaRPr lang="en-GB" dirty="0"/>
          </a:p>
        </p:txBody>
      </p:sp>
      <p:sp>
        <p:nvSpPr>
          <p:cNvPr id="3" name="Title 1"/>
          <p:cNvSpPr txBox="1">
            <a:spLocks/>
          </p:cNvSpPr>
          <p:nvPr/>
        </p:nvSpPr>
        <p:spPr>
          <a:xfrm>
            <a:off x="251520" y="192035"/>
            <a:ext cx="8435280" cy="1004717"/>
          </a:xfrm>
          <a:prstGeom prst="rect">
            <a:avLst/>
          </a:prstGeom>
          <a:solidFill>
            <a:schemeClr val="tx2">
              <a:lumMod val="40000"/>
              <a:lumOff val="60000"/>
            </a:schemeClr>
          </a:solidFill>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
            </a:r>
            <a:br>
              <a:rPr lang="en-GB" b="1" dirty="0" smtClean="0"/>
            </a:br>
            <a:r>
              <a:rPr lang="en-GB" b="1" dirty="0" smtClean="0"/>
              <a:t>Specialist Provision </a:t>
            </a:r>
            <a:r>
              <a:rPr lang="en-GB" dirty="0" smtClean="0"/>
              <a:t/>
            </a:r>
            <a:br>
              <a:rPr lang="en-GB" dirty="0" smtClean="0"/>
            </a:br>
            <a:r>
              <a:rPr lang="en-GB" dirty="0" smtClean="0"/>
              <a:t> </a:t>
            </a:r>
            <a:endParaRPr lang="en-GB" dirty="0"/>
          </a:p>
        </p:txBody>
      </p:sp>
      <p:pic>
        <p:nvPicPr>
          <p:cNvPr id="6" name="Picture 5" descr="Bloomsbury-Nursery-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65842"/>
            <a:ext cx="1973300" cy="65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31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AM_1569.JPG"/>
          <p:cNvPicPr>
            <a:picLocks noChangeAspect="1"/>
          </p:cNvPicPr>
          <p:nvPr/>
        </p:nvPicPr>
        <p:blipFill>
          <a:blip r:embed="rId2" cstate="print">
            <a:grayscl/>
          </a:blip>
          <a:stretch>
            <a:fillRect/>
          </a:stretch>
        </p:blipFill>
        <p:spPr>
          <a:xfrm rot="5400000">
            <a:off x="3143244" y="857243"/>
            <a:ext cx="6858007" cy="5143505"/>
          </a:xfrm>
          <a:prstGeom prst="rect">
            <a:avLst/>
          </a:prstGeom>
        </p:spPr>
      </p:pic>
      <p:sp>
        <p:nvSpPr>
          <p:cNvPr id="2" name="Title 1"/>
          <p:cNvSpPr>
            <a:spLocks noGrp="1"/>
          </p:cNvSpPr>
          <p:nvPr>
            <p:ph type="title"/>
          </p:nvPr>
        </p:nvSpPr>
        <p:spPr>
          <a:xfrm>
            <a:off x="285720" y="285728"/>
            <a:ext cx="3643338" cy="428628"/>
          </a:xfrm>
          <a:solidFill>
            <a:schemeClr val="tx2">
              <a:lumMod val="40000"/>
              <a:lumOff val="60000"/>
            </a:schemeClr>
          </a:solidFill>
        </p:spPr>
        <p:txBody>
          <a:bodyPr>
            <a:normAutofit fontScale="90000"/>
          </a:bodyPr>
          <a:lstStyle/>
          <a:p>
            <a:r>
              <a:rPr lang="en-GB" sz="3600" dirty="0" smtClean="0">
                <a:latin typeface="Century Gothic" pitchFamily="34" charset="0"/>
              </a:rPr>
              <a:t>How we work </a:t>
            </a:r>
            <a:endParaRPr lang="en-GB" sz="3600" dirty="0">
              <a:latin typeface="Century Gothic" pitchFamily="34" charset="0"/>
            </a:endParaRPr>
          </a:p>
        </p:txBody>
      </p:sp>
      <p:sp>
        <p:nvSpPr>
          <p:cNvPr id="9" name="TextBox 8"/>
          <p:cNvSpPr txBox="1"/>
          <p:nvPr/>
        </p:nvSpPr>
        <p:spPr>
          <a:xfrm>
            <a:off x="306056" y="836712"/>
            <a:ext cx="3571900" cy="954107"/>
          </a:xfrm>
          <a:prstGeom prst="rect">
            <a:avLst/>
          </a:prstGeom>
          <a:solidFill>
            <a:schemeClr val="bg1">
              <a:lumMod val="85000"/>
            </a:schemeClr>
          </a:solidFill>
          <a:ln>
            <a:solidFill>
              <a:schemeClr val="tx1"/>
            </a:solidFill>
          </a:ln>
        </p:spPr>
        <p:txBody>
          <a:bodyPr wrap="square" rtlCol="0">
            <a:spAutoFit/>
          </a:bodyPr>
          <a:lstStyle/>
          <a:p>
            <a:pPr algn="ctr"/>
            <a:r>
              <a:rPr lang="en-GB" sz="1400" b="1" dirty="0" smtClean="0">
                <a:solidFill>
                  <a:schemeClr val="accent1">
                    <a:lumMod val="50000"/>
                  </a:schemeClr>
                </a:solidFill>
              </a:rPr>
              <a:t>Step </a:t>
            </a:r>
            <a:r>
              <a:rPr lang="en-GB" sz="1400" b="1" dirty="0" smtClean="0">
                <a:solidFill>
                  <a:schemeClr val="accent1">
                    <a:lumMod val="50000"/>
                  </a:schemeClr>
                </a:solidFill>
                <a:latin typeface="Century Gothic" pitchFamily="34" charset="0"/>
              </a:rPr>
              <a:t>1 </a:t>
            </a:r>
            <a:r>
              <a:rPr lang="en-GB" sz="1400" dirty="0">
                <a:solidFill>
                  <a:schemeClr val="accent1">
                    <a:lumMod val="50000"/>
                  </a:schemeClr>
                </a:solidFill>
                <a:latin typeface="Century Gothic" pitchFamily="34" charset="0"/>
              </a:rPr>
              <a:t> </a:t>
            </a:r>
            <a:r>
              <a:rPr lang="en-GB" sz="1400" dirty="0" smtClean="0">
                <a:solidFill>
                  <a:schemeClr val="accent1">
                    <a:lumMod val="50000"/>
                  </a:schemeClr>
                </a:solidFill>
                <a:latin typeface="Century Gothic" pitchFamily="34" charset="0"/>
              </a:rPr>
              <a:t> </a:t>
            </a:r>
            <a:r>
              <a:rPr lang="en-GB" sz="1400" dirty="0" smtClean="0">
                <a:latin typeface="Century Gothic" pitchFamily="34" charset="0"/>
              </a:rPr>
              <a:t>Gather information from Parents/Carers</a:t>
            </a:r>
          </a:p>
          <a:p>
            <a:pPr algn="ctr"/>
            <a:r>
              <a:rPr lang="en-GB" sz="1400" b="1" dirty="0" smtClean="0">
                <a:latin typeface="Century Gothic" pitchFamily="34" charset="0"/>
              </a:rPr>
              <a:t>Home Visits/ Stay and Play at Nursery</a:t>
            </a:r>
          </a:p>
          <a:p>
            <a:pPr algn="ctr"/>
            <a:r>
              <a:rPr lang="en-GB" sz="1400" b="1" dirty="0" smtClean="0">
                <a:latin typeface="Century Gothic" pitchFamily="34" charset="0"/>
              </a:rPr>
              <a:t>All about Me</a:t>
            </a:r>
            <a:endParaRPr lang="en-GB" sz="1400" b="1" dirty="0">
              <a:latin typeface="Century Gothic" pitchFamily="34" charset="0"/>
            </a:endParaRPr>
          </a:p>
        </p:txBody>
      </p:sp>
      <p:sp>
        <p:nvSpPr>
          <p:cNvPr id="11" name="TextBox 10"/>
          <p:cNvSpPr txBox="1"/>
          <p:nvPr/>
        </p:nvSpPr>
        <p:spPr>
          <a:xfrm>
            <a:off x="297096" y="1916832"/>
            <a:ext cx="3571900" cy="954107"/>
          </a:xfrm>
          <a:prstGeom prst="rect">
            <a:avLst/>
          </a:prstGeom>
          <a:solidFill>
            <a:schemeClr val="bg1">
              <a:lumMod val="75000"/>
            </a:schemeClr>
          </a:solidFill>
          <a:ln>
            <a:solidFill>
              <a:schemeClr val="tx1"/>
            </a:solidFill>
          </a:ln>
        </p:spPr>
        <p:txBody>
          <a:bodyPr wrap="square" rtlCol="0">
            <a:spAutoFit/>
          </a:bodyPr>
          <a:lstStyle/>
          <a:p>
            <a:pPr algn="ctr"/>
            <a:r>
              <a:rPr lang="en-GB" sz="1400" b="1" dirty="0" smtClean="0">
                <a:solidFill>
                  <a:schemeClr val="accent1">
                    <a:lumMod val="50000"/>
                  </a:schemeClr>
                </a:solidFill>
                <a:latin typeface="Century Gothic" pitchFamily="34" charset="0"/>
              </a:rPr>
              <a:t>Step 2 </a:t>
            </a:r>
            <a:r>
              <a:rPr lang="en-GB" sz="1400" dirty="0">
                <a:solidFill>
                  <a:schemeClr val="accent1">
                    <a:lumMod val="50000"/>
                  </a:schemeClr>
                </a:solidFill>
                <a:latin typeface="Century Gothic" pitchFamily="34" charset="0"/>
              </a:rPr>
              <a:t> </a:t>
            </a:r>
            <a:r>
              <a:rPr lang="en-GB" sz="1400" dirty="0" smtClean="0">
                <a:latin typeface="Century Gothic" pitchFamily="34" charset="0"/>
              </a:rPr>
              <a:t>Develop our knowledge of the Children</a:t>
            </a:r>
          </a:p>
          <a:p>
            <a:pPr algn="ctr"/>
            <a:r>
              <a:rPr lang="en-GB" sz="1400" b="1" dirty="0" err="1" smtClean="0">
                <a:latin typeface="Century Gothic" pitchFamily="34" charset="0"/>
              </a:rPr>
              <a:t>WellComm</a:t>
            </a:r>
            <a:endParaRPr lang="en-GB" sz="1400" b="1" dirty="0" smtClean="0">
              <a:latin typeface="Century Gothic" pitchFamily="34" charset="0"/>
            </a:endParaRPr>
          </a:p>
          <a:p>
            <a:pPr algn="ctr"/>
            <a:r>
              <a:rPr lang="en-GB" sz="1400" b="1" dirty="0" smtClean="0">
                <a:latin typeface="Century Gothic" pitchFamily="34" charset="0"/>
              </a:rPr>
              <a:t>Baseline Assessments (EYF</a:t>
            </a:r>
            <a:r>
              <a:rPr lang="en-GB" sz="1400" b="1" dirty="0" smtClean="0"/>
              <a:t>S)</a:t>
            </a:r>
          </a:p>
        </p:txBody>
      </p:sp>
      <p:sp>
        <p:nvSpPr>
          <p:cNvPr id="12" name="TextBox 11"/>
          <p:cNvSpPr txBox="1"/>
          <p:nvPr/>
        </p:nvSpPr>
        <p:spPr>
          <a:xfrm>
            <a:off x="306303" y="2984518"/>
            <a:ext cx="3571900" cy="2031325"/>
          </a:xfrm>
          <a:prstGeom prst="rect">
            <a:avLst/>
          </a:prstGeom>
          <a:solidFill>
            <a:schemeClr val="bg1">
              <a:lumMod val="65000"/>
            </a:schemeClr>
          </a:solidFill>
          <a:ln>
            <a:solidFill>
              <a:schemeClr val="tx1"/>
            </a:solidFill>
          </a:ln>
        </p:spPr>
        <p:txBody>
          <a:bodyPr wrap="square" rtlCol="0">
            <a:spAutoFit/>
          </a:bodyPr>
          <a:lstStyle/>
          <a:p>
            <a:pPr algn="ctr"/>
            <a:r>
              <a:rPr lang="en-GB" sz="1400" b="1" dirty="0" smtClean="0">
                <a:solidFill>
                  <a:schemeClr val="accent1">
                    <a:lumMod val="50000"/>
                  </a:schemeClr>
                </a:solidFill>
                <a:latin typeface="Century Gothic" pitchFamily="34" charset="0"/>
              </a:rPr>
              <a:t>Step 3 </a:t>
            </a:r>
            <a:r>
              <a:rPr lang="en-GB" sz="1400" b="1" dirty="0" smtClean="0">
                <a:latin typeface="Century Gothic" pitchFamily="34" charset="0"/>
              </a:rPr>
              <a:t>Teaching and Learning, Targeted intervention</a:t>
            </a:r>
          </a:p>
          <a:p>
            <a:pPr algn="ctr"/>
            <a:r>
              <a:rPr lang="en-GB" sz="1400" b="1" dirty="0" smtClean="0">
                <a:latin typeface="Century Gothic" pitchFamily="34" charset="0"/>
              </a:rPr>
              <a:t>Continuous Provision – </a:t>
            </a:r>
            <a:r>
              <a:rPr lang="en-GB" sz="1400" dirty="0" smtClean="0">
                <a:latin typeface="Century Gothic" pitchFamily="34" charset="0"/>
              </a:rPr>
              <a:t>independent play, educator supported, visual timetables, </a:t>
            </a:r>
          </a:p>
          <a:p>
            <a:pPr algn="ctr"/>
            <a:r>
              <a:rPr lang="en-GB" sz="1400" b="1" dirty="0" smtClean="0">
                <a:latin typeface="Century Gothic" pitchFamily="34" charset="0"/>
              </a:rPr>
              <a:t>Targeted Support –</a:t>
            </a:r>
            <a:r>
              <a:rPr lang="en-GB" sz="1400" dirty="0" smtClean="0">
                <a:latin typeface="Century Gothic" pitchFamily="34" charset="0"/>
              </a:rPr>
              <a:t>all keyworkers have photo cards, communication boards, individual communication systems for different children</a:t>
            </a:r>
          </a:p>
        </p:txBody>
      </p:sp>
      <p:sp>
        <p:nvSpPr>
          <p:cNvPr id="14" name="TextBox 13"/>
          <p:cNvSpPr txBox="1"/>
          <p:nvPr/>
        </p:nvSpPr>
        <p:spPr>
          <a:xfrm>
            <a:off x="315584" y="5141101"/>
            <a:ext cx="3534923" cy="1600438"/>
          </a:xfrm>
          <a:prstGeom prst="rect">
            <a:avLst/>
          </a:prstGeom>
          <a:solidFill>
            <a:schemeClr val="bg1">
              <a:lumMod val="65000"/>
            </a:schemeClr>
          </a:solidFill>
          <a:ln>
            <a:solidFill>
              <a:schemeClr val="tx1"/>
            </a:solidFill>
          </a:ln>
        </p:spPr>
        <p:txBody>
          <a:bodyPr wrap="square" rtlCol="0">
            <a:spAutoFit/>
          </a:bodyPr>
          <a:lstStyle/>
          <a:p>
            <a:pPr algn="ctr"/>
            <a:r>
              <a:rPr lang="en-GB" sz="1400" b="1" dirty="0" smtClean="0">
                <a:solidFill>
                  <a:schemeClr val="accent1">
                    <a:lumMod val="50000"/>
                  </a:schemeClr>
                </a:solidFill>
              </a:rPr>
              <a:t>SENCO</a:t>
            </a:r>
          </a:p>
          <a:p>
            <a:pPr algn="ctr"/>
            <a:r>
              <a:rPr lang="en-GB" sz="1400" b="1" dirty="0" smtClean="0">
                <a:solidFill>
                  <a:schemeClr val="accent1">
                    <a:lumMod val="50000"/>
                  </a:schemeClr>
                </a:solidFill>
              </a:rPr>
              <a:t>Family Support</a:t>
            </a:r>
          </a:p>
          <a:p>
            <a:pPr algn="ctr"/>
            <a:r>
              <a:rPr lang="en-GB" sz="1400" b="1" dirty="0" smtClean="0">
                <a:solidFill>
                  <a:schemeClr val="accent1">
                    <a:lumMod val="50000"/>
                  </a:schemeClr>
                </a:solidFill>
              </a:rPr>
              <a:t>Educational Psychologist</a:t>
            </a:r>
          </a:p>
          <a:p>
            <a:pPr algn="ctr"/>
            <a:r>
              <a:rPr lang="en-GB" sz="1400" b="1" dirty="0" smtClean="0">
                <a:solidFill>
                  <a:schemeClr val="accent1">
                    <a:lumMod val="50000"/>
                  </a:schemeClr>
                </a:solidFill>
              </a:rPr>
              <a:t>CAT Team</a:t>
            </a:r>
          </a:p>
          <a:p>
            <a:pPr algn="ctr"/>
            <a:r>
              <a:rPr lang="en-GB" sz="1400" b="1" dirty="0" smtClean="0">
                <a:solidFill>
                  <a:schemeClr val="accent1">
                    <a:lumMod val="50000"/>
                  </a:schemeClr>
                </a:solidFill>
              </a:rPr>
              <a:t>Health Visitor</a:t>
            </a:r>
          </a:p>
          <a:p>
            <a:pPr algn="ctr"/>
            <a:r>
              <a:rPr lang="en-GB" sz="1400" b="1" dirty="0" smtClean="0">
                <a:solidFill>
                  <a:schemeClr val="accent1">
                    <a:lumMod val="50000"/>
                  </a:schemeClr>
                </a:solidFill>
              </a:rPr>
              <a:t>Occupational Therapy </a:t>
            </a:r>
          </a:p>
          <a:p>
            <a:pPr algn="ctr"/>
            <a:r>
              <a:rPr lang="en-GB" sz="1400" b="1" dirty="0" smtClean="0">
                <a:solidFill>
                  <a:schemeClr val="accent1">
                    <a:lumMod val="50000"/>
                  </a:schemeClr>
                </a:solidFill>
              </a:rPr>
              <a:t>This support is accessed at each step </a:t>
            </a:r>
          </a:p>
        </p:txBody>
      </p:sp>
      <p:pic>
        <p:nvPicPr>
          <p:cNvPr id="13" name="Picture 12" descr="Bloomsbury-Nurser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70796"/>
            <a:ext cx="1973300" cy="65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72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35280" cy="827401"/>
          </a:xfrm>
          <a:solidFill>
            <a:schemeClr val="tx2">
              <a:lumMod val="40000"/>
              <a:lumOff val="60000"/>
            </a:schemeClr>
          </a:solidFill>
        </p:spPr>
        <p:txBody>
          <a:bodyPr>
            <a:normAutofit fontScale="90000"/>
          </a:bodyPr>
          <a:lstStyle/>
          <a:p>
            <a:r>
              <a:rPr lang="en-GB" b="1" dirty="0" smtClean="0"/>
              <a:t/>
            </a:r>
            <a:br>
              <a:rPr lang="en-GB" b="1" dirty="0" smtClean="0"/>
            </a:br>
            <a:r>
              <a:rPr lang="en-GB" b="1" dirty="0" smtClean="0"/>
              <a:t>        Graduated </a:t>
            </a:r>
            <a:r>
              <a:rPr lang="en-GB" b="1" dirty="0"/>
              <a:t>Response</a:t>
            </a:r>
            <a:r>
              <a:rPr lang="en-GB" dirty="0"/>
              <a:t/>
            </a:r>
            <a:br>
              <a:rPr lang="en-GB" dirty="0"/>
            </a:br>
            <a:r>
              <a:rPr lang="en-GB" dirty="0"/>
              <a:t> </a:t>
            </a:r>
          </a:p>
        </p:txBody>
      </p:sp>
      <p:pic>
        <p:nvPicPr>
          <p:cNvPr id="5" name="Picture 4" descr="IMG_4675"/>
          <p:cNvPicPr/>
          <p:nvPr/>
        </p:nvPicPr>
        <p:blipFill>
          <a:blip r:embed="rId3" cstate="print">
            <a:duotone>
              <a:schemeClr val="bg2">
                <a:shade val="45000"/>
                <a:satMod val="135000"/>
              </a:schemeClr>
              <a:prstClr val="white"/>
            </a:duotone>
          </a:blip>
          <a:srcRect/>
          <a:stretch>
            <a:fillRect/>
          </a:stretch>
        </p:blipFill>
        <p:spPr bwMode="auto">
          <a:xfrm rot="5400000">
            <a:off x="4362370" y="1851221"/>
            <a:ext cx="5279289" cy="3780929"/>
          </a:xfrm>
          <a:prstGeom prst="rect">
            <a:avLst/>
          </a:prstGeom>
          <a:noFill/>
          <a:ln w="9525" algn="in">
            <a:noFill/>
            <a:miter lim="800000"/>
            <a:headEnd/>
            <a:tailEnd/>
          </a:ln>
          <a:effectLst/>
        </p:spPr>
      </p:pic>
      <p:sp>
        <p:nvSpPr>
          <p:cNvPr id="6" name="Rectangle 5"/>
          <p:cNvSpPr/>
          <p:nvPr/>
        </p:nvSpPr>
        <p:spPr>
          <a:xfrm>
            <a:off x="457199" y="1102039"/>
            <a:ext cx="4402833" cy="5416868"/>
          </a:xfrm>
          <a:prstGeom prst="rect">
            <a:avLst/>
          </a:prstGeom>
        </p:spPr>
        <p:txBody>
          <a:bodyPr wrap="square">
            <a:spAutoFit/>
          </a:bodyPr>
          <a:lstStyle/>
          <a:p>
            <a:pPr algn="ctr"/>
            <a:r>
              <a:rPr lang="en-GB" sz="1600" dirty="0" smtClean="0">
                <a:latin typeface="Century Gothic" pitchFamily="34" charset="0"/>
              </a:rPr>
              <a:t>Bloomsbury adopts the </a:t>
            </a:r>
          </a:p>
          <a:p>
            <a:pPr algn="ctr"/>
            <a:r>
              <a:rPr lang="en-GB" sz="1600" dirty="0" smtClean="0">
                <a:latin typeface="Century Gothic" pitchFamily="34" charset="0"/>
              </a:rPr>
              <a:t>Graduated </a:t>
            </a:r>
            <a:r>
              <a:rPr lang="en-GB" sz="1600" dirty="0">
                <a:latin typeface="Century Gothic" pitchFamily="34" charset="0"/>
              </a:rPr>
              <a:t>R</a:t>
            </a:r>
            <a:r>
              <a:rPr lang="en-GB" sz="1600" dirty="0" smtClean="0">
                <a:latin typeface="Century Gothic" pitchFamily="34" charset="0"/>
              </a:rPr>
              <a:t>esponse for all children</a:t>
            </a:r>
          </a:p>
          <a:p>
            <a:pPr lvl="0" algn="ctr"/>
            <a:endParaRPr lang="en-GB" dirty="0">
              <a:latin typeface="Century Gothic" pitchFamily="34" charset="0"/>
            </a:endParaRPr>
          </a:p>
          <a:p>
            <a:r>
              <a:rPr lang="en-GB" sz="1600" dirty="0" smtClean="0"/>
              <a:t>The </a:t>
            </a:r>
            <a:r>
              <a:rPr lang="en-GB" sz="1600" b="1" dirty="0" smtClean="0"/>
              <a:t>Graduated Approach which</a:t>
            </a:r>
            <a:r>
              <a:rPr lang="en-GB" sz="1600" dirty="0" smtClean="0"/>
              <a:t> has  </a:t>
            </a:r>
            <a:r>
              <a:rPr lang="en-GB" sz="1600" b="1" dirty="0"/>
              <a:t>Four Stages</a:t>
            </a:r>
            <a:r>
              <a:rPr lang="en-GB" sz="1600" dirty="0"/>
              <a:t> of action</a:t>
            </a:r>
            <a:r>
              <a:rPr lang="en-GB" sz="1600" dirty="0" smtClean="0"/>
              <a:t>:</a:t>
            </a:r>
          </a:p>
          <a:p>
            <a:endParaRPr lang="en-GB" sz="1600" dirty="0"/>
          </a:p>
          <a:p>
            <a:r>
              <a:rPr lang="en-GB" sz="1600" b="1" dirty="0" smtClean="0"/>
              <a:t>1. Assess - </a:t>
            </a:r>
            <a:r>
              <a:rPr lang="en-GB" sz="1600" dirty="0"/>
              <a:t>Bloomsbury Assessments are:</a:t>
            </a:r>
          </a:p>
          <a:p>
            <a:pPr lvl="0"/>
            <a:r>
              <a:rPr lang="en-GB" sz="1600" dirty="0" smtClean="0"/>
              <a:t>                    Baseline</a:t>
            </a:r>
            <a:endParaRPr lang="en-GB" sz="1600" dirty="0"/>
          </a:p>
          <a:p>
            <a:pPr lvl="0"/>
            <a:r>
              <a:rPr lang="en-GB" sz="1600" dirty="0"/>
              <a:t>	</a:t>
            </a:r>
            <a:r>
              <a:rPr lang="en-GB" sz="1600" dirty="0" err="1" smtClean="0"/>
              <a:t>WellComm</a:t>
            </a:r>
            <a:endParaRPr lang="en-GB" sz="1600" dirty="0"/>
          </a:p>
          <a:p>
            <a:pPr lvl="0"/>
            <a:r>
              <a:rPr lang="en-GB" sz="1600" dirty="0" smtClean="0"/>
              <a:t>                    Tapestry – online Learning Journey </a:t>
            </a:r>
          </a:p>
          <a:p>
            <a:pPr lvl="0"/>
            <a:r>
              <a:rPr lang="en-GB" sz="1600" dirty="0"/>
              <a:t> </a:t>
            </a:r>
            <a:r>
              <a:rPr lang="en-GB" sz="1600" dirty="0" smtClean="0"/>
              <a:t>                   observations</a:t>
            </a:r>
          </a:p>
          <a:p>
            <a:pPr lvl="0"/>
            <a:endParaRPr lang="en-GB" sz="1600" dirty="0"/>
          </a:p>
          <a:p>
            <a:pPr lvl="0"/>
            <a:r>
              <a:rPr lang="en-GB" sz="1600" b="1" dirty="0" smtClean="0"/>
              <a:t>2. Plan  -    </a:t>
            </a:r>
            <a:r>
              <a:rPr lang="en-GB" sz="1600" dirty="0" smtClean="0"/>
              <a:t>This happens daily and weekly, in</a:t>
            </a:r>
          </a:p>
          <a:p>
            <a:r>
              <a:rPr lang="en-GB" sz="1600" dirty="0"/>
              <a:t> </a:t>
            </a:r>
            <a:r>
              <a:rPr lang="en-GB" sz="1600" dirty="0" smtClean="0"/>
              <a:t>                   whole staff meetings</a:t>
            </a:r>
          </a:p>
          <a:p>
            <a:endParaRPr lang="en-GB" sz="1600" dirty="0"/>
          </a:p>
          <a:p>
            <a:pPr lvl="0"/>
            <a:r>
              <a:rPr lang="en-GB" sz="1600" b="1" dirty="0" smtClean="0"/>
              <a:t>3. Do  -       </a:t>
            </a:r>
            <a:r>
              <a:rPr lang="en-GB" sz="1600" dirty="0"/>
              <a:t>I</a:t>
            </a:r>
            <a:r>
              <a:rPr lang="en-GB" sz="1600" dirty="0" smtClean="0"/>
              <a:t>n a variety of ways</a:t>
            </a:r>
          </a:p>
          <a:p>
            <a:pPr lvl="0"/>
            <a:endParaRPr lang="en-GB" sz="1600" dirty="0"/>
          </a:p>
          <a:p>
            <a:r>
              <a:rPr lang="en-GB" sz="1600" b="1" dirty="0" smtClean="0"/>
              <a:t>4. Review - </a:t>
            </a:r>
            <a:r>
              <a:rPr lang="en-GB" sz="1400" dirty="0"/>
              <a:t>monitor every 2 weeks for a </a:t>
            </a:r>
            <a:r>
              <a:rPr lang="en-GB" sz="1400" dirty="0" smtClean="0"/>
              <a:t>6</a:t>
            </a:r>
          </a:p>
          <a:p>
            <a:r>
              <a:rPr lang="en-GB" sz="1400" dirty="0"/>
              <a:t> </a:t>
            </a:r>
            <a:r>
              <a:rPr lang="en-GB" sz="1400" dirty="0" smtClean="0"/>
              <a:t>                      week </a:t>
            </a:r>
            <a:r>
              <a:rPr lang="en-GB" sz="1400" dirty="0"/>
              <a:t>period.  After 6 weeks </a:t>
            </a:r>
            <a:r>
              <a:rPr lang="en-GB" sz="1400" dirty="0" smtClean="0"/>
              <a:t>a</a:t>
            </a:r>
          </a:p>
          <a:p>
            <a:r>
              <a:rPr lang="en-GB" sz="1400" dirty="0"/>
              <a:t> </a:t>
            </a:r>
            <a:r>
              <a:rPr lang="en-GB" sz="1400" dirty="0" smtClean="0"/>
              <a:t>                      decision will be </a:t>
            </a:r>
            <a:r>
              <a:rPr lang="en-GB" sz="1400" dirty="0"/>
              <a:t>made whether </a:t>
            </a:r>
            <a:r>
              <a:rPr lang="en-GB" sz="1400" dirty="0" smtClean="0"/>
              <a:t>the</a:t>
            </a:r>
          </a:p>
          <a:p>
            <a:r>
              <a:rPr lang="en-GB" sz="1400" dirty="0"/>
              <a:t> </a:t>
            </a:r>
            <a:r>
              <a:rPr lang="en-GB" sz="1400" dirty="0" smtClean="0"/>
              <a:t>                      child </a:t>
            </a:r>
            <a:r>
              <a:rPr lang="en-GB" sz="1400" dirty="0"/>
              <a:t>needs </a:t>
            </a:r>
            <a:r>
              <a:rPr lang="en-GB" sz="1400" dirty="0" smtClean="0"/>
              <a:t> a SEN Support Plan and</a:t>
            </a:r>
          </a:p>
          <a:p>
            <a:r>
              <a:rPr lang="en-GB" sz="1400" dirty="0"/>
              <a:t> </a:t>
            </a:r>
            <a:r>
              <a:rPr lang="en-GB" sz="1400" dirty="0" smtClean="0"/>
              <a:t>                      referrals  to different professionals</a:t>
            </a:r>
            <a:endParaRPr lang="en-GB" sz="1600" b="1" dirty="0" smtClean="0"/>
          </a:p>
        </p:txBody>
      </p:sp>
      <p:pic>
        <p:nvPicPr>
          <p:cNvPr id="7" name="Picture 6" descr="Bloomsbury-Nursery-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59788"/>
            <a:ext cx="1973300" cy="65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318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1605</Words>
  <Application>Microsoft Office PowerPoint</Application>
  <PresentationFormat>On-screen Show (4:3)</PresentationFormat>
  <Paragraphs>204</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Century Gothic</vt:lpstr>
      <vt:lpstr>Mangal</vt:lpstr>
      <vt:lpstr>Office Theme</vt:lpstr>
      <vt:lpstr>1_Office Theme</vt:lpstr>
      <vt:lpstr>What can I expect from    if my child has Special Educational Needs?</vt:lpstr>
      <vt:lpstr> Definition of Special Educational Needs </vt:lpstr>
      <vt:lpstr>PowerPoint Presentation</vt:lpstr>
      <vt:lpstr>PowerPoint Presentation</vt:lpstr>
      <vt:lpstr>PowerPoint Presentation</vt:lpstr>
      <vt:lpstr>            Before any intervention, we ensure that we have given the children time       to settle, feel safe and happy, and build positive relationships.  We spend time Getting To Know each child.</vt:lpstr>
      <vt:lpstr>PowerPoint Presentation</vt:lpstr>
      <vt:lpstr>How we work </vt:lpstr>
      <vt:lpstr>         Graduated Response  </vt:lpstr>
      <vt:lpstr>A Partnership Approach  </vt:lpstr>
      <vt:lpstr>Consultation with Parents </vt:lpstr>
      <vt:lpstr>Comments from Parents</vt:lpstr>
      <vt:lpstr>Consultation with Parents 2023</vt:lpstr>
      <vt:lpstr>Parent Comments 2023</vt:lpstr>
      <vt:lpstr>Every half term we have a parent workshop in nursery. Please check our newsletter and calendar to see what’s happening in nursery. </vt:lpstr>
      <vt:lpstr> Useful Documents found on My Care in Birmingham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I expect from Bloomsbury Nursery School if my child has Special Educational Needs?</dc:title>
  <dc:creator>Tamar Cohen</dc:creator>
  <cp:lastModifiedBy>Tamar Cohen</cp:lastModifiedBy>
  <cp:revision>91</cp:revision>
  <cp:lastPrinted>2017-06-12T15:41:14Z</cp:lastPrinted>
  <dcterms:created xsi:type="dcterms:W3CDTF">2015-10-22T15:27:33Z</dcterms:created>
  <dcterms:modified xsi:type="dcterms:W3CDTF">2023-12-06T10:59:08Z</dcterms:modified>
</cp:coreProperties>
</file>